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04" r:id="rId1"/>
  </p:sldMasterIdLst>
  <p:notesMasterIdLst>
    <p:notesMasterId r:id="rId29"/>
  </p:notesMasterIdLst>
  <p:handoutMasterIdLst>
    <p:handoutMasterId r:id="rId30"/>
  </p:handoutMasterIdLst>
  <p:sldIdLst>
    <p:sldId id="257" r:id="rId2"/>
    <p:sldId id="328" r:id="rId3"/>
    <p:sldId id="329" r:id="rId4"/>
    <p:sldId id="330" r:id="rId5"/>
    <p:sldId id="304" r:id="rId6"/>
    <p:sldId id="306"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2" r:id="rId22"/>
    <p:sldId id="323" r:id="rId23"/>
    <p:sldId id="324" r:id="rId24"/>
    <p:sldId id="325" r:id="rId25"/>
    <p:sldId id="326" r:id="rId26"/>
    <p:sldId id="327" r:id="rId27"/>
    <p:sldId id="303" r:id="rId28"/>
  </p:sldIdLst>
  <p:sldSz cx="9144000" cy="6858000" type="screen4x3"/>
  <p:notesSz cx="6718300" cy="101219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7BDA2FE4-DCF3-4656-89DA-E0FD63808827}">
          <p14:sldIdLst>
            <p14:sldId id="257"/>
          </p14:sldIdLst>
        </p14:section>
        <p14:section name="Goals and Requirements" id="{34E455DB-B1F4-410B-969A-15011BA3BC7B}">
          <p14:sldIdLst>
            <p14:sldId id="328"/>
            <p14:sldId id="329"/>
            <p14:sldId id="330"/>
          </p14:sldIdLst>
        </p14:section>
        <p14:section name="SRS" id="{C4E746D9-EDC7-439E-B115-57A024109844}">
          <p14:sldIdLst>
            <p14:sldId id="304"/>
            <p14:sldId id="306"/>
            <p14:sldId id="307"/>
            <p14:sldId id="308"/>
            <p14:sldId id="309"/>
          </p14:sldIdLst>
        </p14:section>
        <p14:section name="Requirements Specification" id="{FBBCA78E-4B88-4A43-B37F-AF450763082D}">
          <p14:sldIdLst>
            <p14:sldId id="310"/>
            <p14:sldId id="311"/>
            <p14:sldId id="312"/>
          </p14:sldIdLst>
        </p14:section>
        <p14:section name="Natural Language Specification" id="{90267202-0268-4CA3-88A3-BEE99A5239BA}">
          <p14:sldIdLst>
            <p14:sldId id="313"/>
            <p14:sldId id="314"/>
            <p14:sldId id="315"/>
            <p14:sldId id="316"/>
            <p14:sldId id="317"/>
            <p14:sldId id="318"/>
            <p14:sldId id="319"/>
            <p14:sldId id="320"/>
          </p14:sldIdLst>
        </p14:section>
        <p14:section name="Structured Specifications" id="{5A32AD9B-F899-4EE8-9C07-1F0DF8340608}">
          <p14:sldIdLst>
            <p14:sldId id="322"/>
            <p14:sldId id="323"/>
            <p14:sldId id="324"/>
            <p14:sldId id="325"/>
            <p14:sldId id="326"/>
            <p14:sldId id="327"/>
          </p14:sldIdLst>
        </p14:section>
        <p14:section name="Untitled Section" id="{86E81221-342A-44C2-82F6-228EBB50FF27}">
          <p14:sldIdLst>
            <p14:sldId id="3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5542" autoAdjust="0"/>
  </p:normalViewPr>
  <p:slideViewPr>
    <p:cSldViewPr>
      <p:cViewPr>
        <p:scale>
          <a:sx n="70" d="100"/>
          <a:sy n="70" d="100"/>
        </p:scale>
        <p:origin x="-686" y="8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4"/>
            <a:ext cx="2910854" cy="506731"/>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13: Requirments Document</a:t>
            </a:r>
            <a:endParaRPr lang="en-US"/>
          </a:p>
        </p:txBody>
      </p:sp>
      <p:sp>
        <p:nvSpPr>
          <p:cNvPr id="69635" name="Rectangle 3"/>
          <p:cNvSpPr>
            <a:spLocks noGrp="1" noChangeArrowheads="1"/>
          </p:cNvSpPr>
          <p:nvPr>
            <p:ph type="dt" sz="quarter" idx="1"/>
          </p:nvPr>
        </p:nvSpPr>
        <p:spPr bwMode="auto">
          <a:xfrm>
            <a:off x="3805911" y="4"/>
            <a:ext cx="2910854" cy="506731"/>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30, 2011</a:t>
            </a:r>
            <a:endParaRPr lang="en-US"/>
          </a:p>
        </p:txBody>
      </p:sp>
      <p:sp>
        <p:nvSpPr>
          <p:cNvPr id="69636" name="Rectangle 4"/>
          <p:cNvSpPr>
            <a:spLocks noGrp="1" noChangeArrowheads="1"/>
          </p:cNvSpPr>
          <p:nvPr>
            <p:ph type="ftr" sz="quarter" idx="2"/>
          </p:nvPr>
        </p:nvSpPr>
        <p:spPr bwMode="auto">
          <a:xfrm>
            <a:off x="1" y="9613579"/>
            <a:ext cx="2910854" cy="506731"/>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79"/>
            <a:ext cx="2910854" cy="506731"/>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algn="r" defTabSz="909001">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10548241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4"/>
            <a:ext cx="2910854" cy="50673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13: Requirments Document</a:t>
            </a:r>
            <a:endParaRPr lang="en-US"/>
          </a:p>
        </p:txBody>
      </p:sp>
      <p:sp>
        <p:nvSpPr>
          <p:cNvPr id="4099" name="Rectangle 3"/>
          <p:cNvSpPr>
            <a:spLocks noGrp="1" noChangeArrowheads="1"/>
          </p:cNvSpPr>
          <p:nvPr>
            <p:ph type="dt" idx="1"/>
          </p:nvPr>
        </p:nvSpPr>
        <p:spPr bwMode="auto">
          <a:xfrm>
            <a:off x="3807446" y="4"/>
            <a:ext cx="2910854" cy="50673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30,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58" y="4807585"/>
            <a:ext cx="4928187" cy="455581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1" y="9615172"/>
            <a:ext cx="2910854" cy="506731"/>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2"/>
            <a:ext cx="2910854" cy="506731"/>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algn="r" defTabSz="909001">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61215198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58" y="4807585"/>
            <a:ext cx="4928187" cy="4555811"/>
          </a:xfrm>
          <a:prstGeom prst="rect">
            <a:avLst/>
          </a:prstGeom>
          <a:solidFill>
            <a:srgbClr val="FFFFFF"/>
          </a:solidFill>
          <a:ln>
            <a:solidFill>
              <a:srgbClr val="000000"/>
            </a:solidFill>
            <a:miter lim="800000"/>
            <a:headEnd/>
            <a:tailEnd/>
          </a:ln>
        </p:spPr>
        <p:txBody>
          <a:bodyPr lIns="90897" tIns="45448" rIns="90897" bIns="45448"/>
          <a:lstStyle/>
          <a:p>
            <a:endParaRPr lang="en-US"/>
          </a:p>
        </p:txBody>
      </p:sp>
      <p:sp>
        <p:nvSpPr>
          <p:cNvPr id="2" name="Date Placeholder 1"/>
          <p:cNvSpPr>
            <a:spLocks noGrp="1"/>
          </p:cNvSpPr>
          <p:nvPr>
            <p:ph type="dt" idx="10"/>
          </p:nvPr>
        </p:nvSpPr>
        <p:spPr/>
        <p:txBody>
          <a:bodyPr/>
          <a:lstStyle/>
          <a:p>
            <a:r>
              <a:rPr lang="en-US" smtClean="0"/>
              <a:t>Wednesday Mar 30,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13: Requirments Document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Lecture 13: Requirments Document</a:t>
            </a:r>
            <a:endParaRPr lang="en-US"/>
          </a:p>
        </p:txBody>
      </p:sp>
      <p:sp>
        <p:nvSpPr>
          <p:cNvPr id="5" name="Date Placeholder 4"/>
          <p:cNvSpPr>
            <a:spLocks noGrp="1"/>
          </p:cNvSpPr>
          <p:nvPr>
            <p:ph type="dt" idx="11"/>
          </p:nvPr>
        </p:nvSpPr>
        <p:spPr/>
        <p:txBody>
          <a:bodyPr/>
          <a:lstStyle/>
          <a:p>
            <a:r>
              <a:rPr lang="en-US" smtClean="0"/>
              <a:t>Wednesday Mar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6</a:t>
            </a:fld>
            <a:endParaRPr lang="en-US"/>
          </a:p>
        </p:txBody>
      </p:sp>
    </p:spTree>
    <p:extLst>
      <p:ext uri="{BB962C8B-B14F-4D97-AF65-F5344CB8AC3E}">
        <p14:creationId xmlns:p14="http://schemas.microsoft.com/office/powerpoint/2010/main" val="349310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a:t>
            </a:r>
            <a:r>
              <a:rPr lang="en-US" baseline="0" dirty="0" smtClean="0"/>
              <a:t> is just an example of application that needs Grid Facility</a:t>
            </a:r>
            <a:endParaRPr lang="en-US" dirty="0"/>
          </a:p>
        </p:txBody>
      </p:sp>
      <p:sp>
        <p:nvSpPr>
          <p:cNvPr id="4" name="Header Placeholder 3"/>
          <p:cNvSpPr>
            <a:spLocks noGrp="1"/>
          </p:cNvSpPr>
          <p:nvPr>
            <p:ph type="hdr" sz="quarter" idx="10"/>
          </p:nvPr>
        </p:nvSpPr>
        <p:spPr/>
        <p:txBody>
          <a:bodyPr/>
          <a:lstStyle/>
          <a:p>
            <a:r>
              <a:rPr lang="en-US" smtClean="0"/>
              <a:t>Lecture 13: Requirments Document</a:t>
            </a:r>
            <a:endParaRPr lang="en-US"/>
          </a:p>
        </p:txBody>
      </p:sp>
      <p:sp>
        <p:nvSpPr>
          <p:cNvPr id="5" name="Date Placeholder 4"/>
          <p:cNvSpPr>
            <a:spLocks noGrp="1"/>
          </p:cNvSpPr>
          <p:nvPr>
            <p:ph type="dt" idx="11"/>
          </p:nvPr>
        </p:nvSpPr>
        <p:spPr/>
        <p:txBody>
          <a:bodyPr/>
          <a:lstStyle/>
          <a:p>
            <a:r>
              <a:rPr lang="en-US" smtClean="0"/>
              <a:t>Wednesday Mar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16</a:t>
            </a:fld>
            <a:endParaRPr lang="en-US"/>
          </a:p>
        </p:txBody>
      </p:sp>
    </p:spTree>
    <p:extLst>
      <p:ext uri="{BB962C8B-B14F-4D97-AF65-F5344CB8AC3E}">
        <p14:creationId xmlns:p14="http://schemas.microsoft.com/office/powerpoint/2010/main" val="803550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package" Target="../embeddings/Microsoft_Word_Document1.docx"/></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package" Target="../embeddings/Microsoft_Word_Document2.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a:t>
            </a:r>
            <a:r>
              <a:rPr lang="en-US" dirty="0" smtClean="0"/>
              <a:t>11</a:t>
            </a:r>
            <a:r>
              <a:rPr lang="en-US" dirty="0"/>
              <a:t/>
            </a:r>
            <a:br>
              <a:rPr lang="en-US" dirty="0"/>
            </a:br>
            <a:r>
              <a:rPr lang="en-US" dirty="0"/>
              <a:t>Software Requirements Engineering</a:t>
            </a:r>
          </a:p>
        </p:txBody>
      </p:sp>
      <p:sp>
        <p:nvSpPr>
          <p:cNvPr id="3075" name="Rectangle 3"/>
          <p:cNvSpPr>
            <a:spLocks noGrp="1" noChangeArrowheads="1"/>
          </p:cNvSpPr>
          <p:nvPr>
            <p:ph type="subTitle" idx="1"/>
          </p:nvPr>
        </p:nvSpPr>
        <p:spPr/>
        <p:txBody>
          <a:bodyPr>
            <a:no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3" name="Text Placeholder 2"/>
          <p:cNvSpPr>
            <a:spLocks noGrp="1"/>
          </p:cNvSpPr>
          <p:nvPr>
            <p:ph sz="quarter" idx="13"/>
          </p:nvPr>
        </p:nvSpPr>
        <p:spPr/>
        <p:txBody>
          <a:bodyPr>
            <a:normAutofit/>
          </a:bodyPr>
          <a:lstStyle/>
          <a:p>
            <a:r>
              <a:rPr lang="en-GB" dirty="0" smtClean="0"/>
              <a:t>To differentiate between Goal and Requirement    </a:t>
            </a:r>
          </a:p>
          <a:p>
            <a:r>
              <a:rPr lang="en-GB" dirty="0" smtClean="0"/>
              <a:t>Software Requirement Document</a:t>
            </a:r>
          </a:p>
          <a:p>
            <a:r>
              <a:rPr lang="en-GB" dirty="0" smtClean="0"/>
              <a:t>Requirements Specification</a:t>
            </a:r>
          </a:p>
          <a:p>
            <a:pPr lvl="1"/>
            <a:r>
              <a:rPr lang="en-GB" dirty="0" smtClean="0"/>
              <a:t>Natural Language </a:t>
            </a:r>
            <a:r>
              <a:rPr lang="en-GB" dirty="0"/>
              <a:t>Specification</a:t>
            </a:r>
            <a:endParaRPr lang="en-GB" dirty="0" smtClean="0"/>
          </a:p>
          <a:p>
            <a:pPr lvl="1"/>
            <a:r>
              <a:rPr lang="en-GB" dirty="0" smtClean="0"/>
              <a:t>Structured Specification</a:t>
            </a:r>
            <a:endParaRPr lang="en-GB" dirty="0"/>
          </a:p>
          <a:p>
            <a:pPr lvl="1"/>
            <a:endParaRPr lang="en-GB" dirty="0"/>
          </a:p>
        </p:txBody>
      </p:sp>
      <p:grpSp>
        <p:nvGrpSpPr>
          <p:cNvPr id="5" name="Group 4"/>
          <p:cNvGrpSpPr/>
          <p:nvPr/>
        </p:nvGrpSpPr>
        <p:grpSpPr>
          <a:xfrm>
            <a:off x="5334000" y="5181600"/>
            <a:ext cx="3581400" cy="1544075"/>
            <a:chOff x="5203650" y="328004"/>
            <a:chExt cx="5192916" cy="2238858"/>
          </a:xfrm>
        </p:grpSpPr>
        <p:sp>
          <p:nvSpPr>
            <p:cNvPr id="6" name="Horizontal Scroll 5"/>
            <p:cNvSpPr/>
            <p:nvPr/>
          </p:nvSpPr>
          <p:spPr>
            <a:xfrm>
              <a:off x="6131796" y="638504"/>
              <a:ext cx="4264770"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Chapter 4</a:t>
              </a:r>
              <a:endParaRPr lang="en-US" sz="36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specification</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process of writing the user and </a:t>
            </a:r>
            <a:br>
              <a:rPr lang="en-US" dirty="0" smtClean="0"/>
            </a:br>
            <a:r>
              <a:rPr lang="en-US" dirty="0" smtClean="0"/>
              <a:t>system requirements in a requirements </a:t>
            </a:r>
            <a:br>
              <a:rPr lang="en-US" dirty="0" smtClean="0"/>
            </a:br>
            <a:r>
              <a:rPr lang="en-US" dirty="0" smtClean="0"/>
              <a:t>document.</a:t>
            </a:r>
          </a:p>
          <a:p>
            <a:r>
              <a:rPr lang="en-US" dirty="0" smtClean="0"/>
              <a:t>User requirements have to be understandable by end-users and customers who do not have a technical background.</a:t>
            </a:r>
          </a:p>
          <a:p>
            <a:r>
              <a:rPr lang="en-US" dirty="0" smtClean="0"/>
              <a:t>System requirements are more detailed requirements and may include more technical information.</a:t>
            </a:r>
          </a:p>
          <a:p>
            <a:r>
              <a:rPr lang="en-US" dirty="0" smtClean="0"/>
              <a:t>The requirements may be part of a contract for the system development</a:t>
            </a:r>
          </a:p>
          <a:p>
            <a:pPr lvl="1"/>
            <a:r>
              <a:rPr lang="en-US" dirty="0" smtClean="0"/>
              <a:t>It is therefore important that these are as complete as possible.</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10</a:t>
            </a:fld>
            <a:endParaRPr lang="en-US"/>
          </a:p>
        </p:txBody>
      </p:sp>
      <p:grpSp>
        <p:nvGrpSpPr>
          <p:cNvPr id="6" name="Group 5"/>
          <p:cNvGrpSpPr/>
          <p:nvPr/>
        </p:nvGrpSpPr>
        <p:grpSpPr>
          <a:xfrm>
            <a:off x="6324600" y="533400"/>
            <a:ext cx="2407679" cy="1424544"/>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800" dirty="0" smtClean="0"/>
                <a:t>4.3</a:t>
              </a:r>
              <a:endParaRPr lang="en-US" sz="5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B"/>
          <p:cNvSpPr/>
          <p:nvPr/>
        </p:nvSpPr>
        <p:spPr>
          <a:xfrm>
            <a:off x="12700" y="6718300"/>
            <a:ext cx="284385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27</a:t>
            </a:r>
            <a:endParaRPr lang="en-US" sz="1400" b="1">
              <a:solidFill>
                <a:srgbClr val="FFFFFF"/>
              </a:solidFill>
            </a:endParaRPr>
          </a:p>
        </p:txBody>
      </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42"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3"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44"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5"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57271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eaLnBrk="1" hangingPunct="1"/>
            <a:r>
              <a:rPr lang="en-US" sz="2400" dirty="0" smtClean="0"/>
              <a:t>Ways of writing a system requirements specification </a:t>
            </a:r>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11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117963799"/>
              </p:ext>
            </p:extLst>
          </p:nvPr>
        </p:nvGraphicFramePr>
        <p:xfrm>
          <a:off x="533400" y="1290678"/>
          <a:ext cx="7924800" cy="4805322"/>
        </p:xfrm>
        <a:graphic>
          <a:graphicData uri="http://schemas.openxmlformats.org/drawingml/2006/table">
            <a:tbl>
              <a:tblPr/>
              <a:tblGrid>
                <a:gridCol w="1733550"/>
                <a:gridCol w="6191250"/>
              </a:tblGrid>
              <a:tr h="37026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a:ea typeface="Times New Roman" charset="0"/>
                          <a:cs typeface="Arial"/>
                        </a:rPr>
                        <a:t>Notation</a:t>
                      </a:r>
                      <a:endParaRPr kumimoji="0" lang="en-US" sz="1400" b="1" i="0" u="none" strike="noStrike" cap="none" normalizeH="0" baseline="0" dirty="0" smtClean="0">
                        <a:ln>
                          <a:noFill/>
                        </a:ln>
                        <a:solidFill>
                          <a:srgbClr val="FFFFFF"/>
                        </a:solidFill>
                        <a:effectLst/>
                        <a:latin typeface="Arial"/>
                        <a:ea typeface="Arial" charset="0"/>
                        <a:cs typeface="Arial"/>
                      </a:endParaRP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a:ln>
                            <a:noFill/>
                          </a:ln>
                          <a:solidFill>
                            <a:srgbClr val="000000"/>
                          </a:solidFill>
                          <a:effectLst/>
                          <a:latin typeface="Arial"/>
                          <a:ea typeface="Times New Roman" charset="0"/>
                          <a:cs typeface="Arial"/>
                        </a:rPr>
                        <a:t>Description</a:t>
                      </a: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a:ea typeface="Times New Roman" charset="0"/>
                          <a:cs typeface="Arial"/>
                        </a:rPr>
                        <a:t>Natural language</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 requirements are written using numbered sentences in natural language. Each sentence should express one requirement.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Arial"/>
                          <a:ea typeface="Times New Roman" charset="0"/>
                          <a:cs typeface="Arial"/>
                        </a:rPr>
                        <a:t>Structured natural language </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 requirements are written in natural language on a standard form or template. Each field provides information about an aspect of the requirement.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82014">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Design description languages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This approach uses a language like a programming language, but with more abstract features to specify the requirements by defining an operational model of the system. This approach is now rarely used although it can be useful for interface specifications.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Graphical notations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Graphical models, supplemented by text annotations, are used to define the functional requirements for the system; UML use case and sequence diagrams are commonly used.</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33618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Mathematical specifications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These notations are based on mathematical concepts such as finite-state machines or sets. Although these unambiguous specifications can reduce the ambiguity in a requirements document, most customers don’t understand a formal specification. They cannot check that it represents what they want and are reluctant to accept it as a system contract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560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3" name="PB"/>
          <p:cNvSpPr/>
          <p:nvPr/>
        </p:nvSpPr>
        <p:spPr>
          <a:xfrm>
            <a:off x="12700" y="6718300"/>
            <a:ext cx="313078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27</a:t>
            </a:r>
            <a:endParaRPr lang="en-US" sz="1400" b="1">
              <a:solidFill>
                <a:srgbClr val="FFFFFF"/>
              </a:solidFill>
            </a:endParaRPr>
          </a:p>
        </p:txBody>
      </p:sp>
      <p:sp>
        <p:nvSpPr>
          <p:cNvPr id="2560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6"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5607"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5608"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25609"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5610"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482607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GB"/>
              <a:t>Requirements and design</a:t>
            </a:r>
          </a:p>
        </p:txBody>
      </p:sp>
      <p:sp>
        <p:nvSpPr>
          <p:cNvPr id="63491" name="Rectangle 3"/>
          <p:cNvSpPr>
            <a:spLocks noGrp="1" noChangeArrowheads="1"/>
          </p:cNvSpPr>
          <p:nvPr>
            <p:ph sz="quarter" idx="1"/>
          </p:nvPr>
        </p:nvSpPr>
        <p:spPr/>
        <p:txBody>
          <a:bodyPr/>
          <a:lstStyle/>
          <a:p>
            <a:pPr>
              <a:lnSpc>
                <a:spcPct val="90000"/>
              </a:lnSpc>
            </a:pPr>
            <a:r>
              <a:rPr lang="en-GB" dirty="0"/>
              <a:t>In principle, requirements should state what the system should do and the design should describe how it does this.</a:t>
            </a:r>
          </a:p>
          <a:p>
            <a:pPr>
              <a:lnSpc>
                <a:spcPct val="90000"/>
              </a:lnSpc>
            </a:pPr>
            <a:r>
              <a:rPr lang="en-GB" dirty="0"/>
              <a:t>In practice, requirements and design are inseparable</a:t>
            </a:r>
          </a:p>
          <a:p>
            <a:pPr lvl="1">
              <a:lnSpc>
                <a:spcPct val="90000"/>
              </a:lnSpc>
            </a:pPr>
            <a:r>
              <a:rPr lang="en-GB" dirty="0"/>
              <a:t>A system architecture may be designed to structure the requirements;</a:t>
            </a:r>
          </a:p>
          <a:p>
            <a:pPr lvl="1">
              <a:lnSpc>
                <a:spcPct val="90000"/>
              </a:lnSpc>
            </a:pPr>
            <a:r>
              <a:rPr lang="en-GB" dirty="0"/>
              <a:t>The system may inter-operate with other systems that generate design requirements;</a:t>
            </a:r>
          </a:p>
          <a:p>
            <a:pPr lvl="1">
              <a:lnSpc>
                <a:spcPct val="90000"/>
              </a:lnSpc>
            </a:pPr>
            <a:r>
              <a:rPr lang="en-GB" dirty="0"/>
              <a:t>The use of a specific</a:t>
            </a:r>
            <a:r>
              <a:rPr lang="en-GB" dirty="0" smtClean="0"/>
              <a:t> architecture to satisfy non-functional requirements may </a:t>
            </a:r>
            <a:r>
              <a:rPr lang="en-GB" dirty="0"/>
              <a:t>be a domain requirement</a:t>
            </a:r>
            <a:r>
              <a:rPr lang="en-GB" dirty="0" smtClean="0"/>
              <a:t>.</a:t>
            </a:r>
            <a:endParaRPr lang="en-GB" sz="1800" dirty="0" smtClean="0"/>
          </a:p>
          <a:p>
            <a:pPr lvl="1">
              <a:lnSpc>
                <a:spcPct val="90000"/>
              </a:lnSpc>
            </a:pPr>
            <a:r>
              <a:rPr lang="en-GB" sz="1800" dirty="0" smtClean="0"/>
              <a:t>This may be the consequence of a regulatory requirement.</a:t>
            </a:r>
            <a:endParaRPr lang="en-GB" dirty="0" smtClean="0"/>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88" name="PB"/>
          <p:cNvSpPr/>
          <p:nvPr/>
        </p:nvSpPr>
        <p:spPr>
          <a:xfrm>
            <a:off x="12700" y="6718300"/>
            <a:ext cx="341771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8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27</a:t>
            </a:r>
            <a:endParaRPr lang="en-US" sz="1400" b="1">
              <a:solidFill>
                <a:srgbClr val="FFFFFF"/>
              </a:solidFill>
            </a:endParaRPr>
          </a:p>
        </p:txBody>
      </p:sp>
      <p:sp>
        <p:nvSpPr>
          <p:cNvPr id="6349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93"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63494"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63495"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63496"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63497"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883293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49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49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349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49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GB" dirty="0" smtClean="0"/>
              <a:t>Natural Language Specification</a:t>
            </a:r>
            <a:endParaRPr lang="en-US" dirty="0" smtClean="0"/>
          </a:p>
        </p:txBody>
      </p:sp>
      <p:sp>
        <p:nvSpPr>
          <p:cNvPr id="21508" name="Rectangle 3"/>
          <p:cNvSpPr>
            <a:spLocks noGrp="1" noChangeArrowheads="1"/>
          </p:cNvSpPr>
          <p:nvPr>
            <p:ph sz="quarter" idx="1"/>
          </p:nvPr>
        </p:nvSpPr>
        <p:spPr/>
        <p:txBody>
          <a:bodyPr/>
          <a:lstStyle/>
          <a:p>
            <a:pPr eaLnBrk="1" hangingPunct="1"/>
            <a:r>
              <a:rPr lang="en-GB" sz="2800" dirty="0" smtClean="0"/>
              <a:t>Should describe functional and non-functional </a:t>
            </a:r>
            <a:br>
              <a:rPr lang="en-GB" sz="2800" dirty="0" smtClean="0"/>
            </a:br>
            <a:r>
              <a:rPr lang="en-GB" sz="2800" dirty="0" smtClean="0"/>
              <a:t>requirements in such a way that they are understandable by system users who don’t have detailed technical knowledge.</a:t>
            </a:r>
          </a:p>
          <a:p>
            <a:pPr eaLnBrk="1" hangingPunct="1"/>
            <a:endParaRPr lang="en-GB" sz="2800" dirty="0" smtClean="0"/>
          </a:p>
          <a:p>
            <a:pPr eaLnBrk="1" hangingPunct="1"/>
            <a:r>
              <a:rPr lang="en-GB" sz="2800" dirty="0" smtClean="0"/>
              <a:t>Usually defined using </a:t>
            </a:r>
            <a:r>
              <a:rPr lang="en-GB" sz="2800" b="1" u="sng" dirty="0" smtClean="0"/>
              <a:t>natural language</a:t>
            </a:r>
            <a:r>
              <a:rPr lang="en-GB" sz="2800" dirty="0" smtClean="0"/>
              <a:t>, </a:t>
            </a:r>
            <a:r>
              <a:rPr lang="en-GB" sz="2800" b="1" u="sng" dirty="0" smtClean="0"/>
              <a:t>tables</a:t>
            </a:r>
            <a:r>
              <a:rPr lang="en-GB" sz="2800" dirty="0" smtClean="0"/>
              <a:t> and </a:t>
            </a:r>
            <a:r>
              <a:rPr lang="en-GB" sz="2800" b="1" i="1" u="sng" dirty="0" smtClean="0"/>
              <a:t>diagrams</a:t>
            </a:r>
            <a:r>
              <a:rPr lang="en-GB" sz="2800" dirty="0" smtClean="0"/>
              <a:t> which can be understood by all users.</a:t>
            </a:r>
          </a:p>
          <a:p>
            <a:pPr eaLnBrk="1" hangingPunct="1"/>
            <a:endParaRPr lang="en-US" sz="2800" dirty="0" smtClean="0"/>
          </a:p>
        </p:txBody>
      </p:sp>
      <p:sp>
        <p:nvSpPr>
          <p:cNvPr id="21506" name="Slide Number Placeholder 5"/>
          <p:cNvSpPr>
            <a:spLocks noGrp="1"/>
          </p:cNvSpPr>
          <p:nvPr>
            <p:ph type="sldNum" sz="quarter" idx="12"/>
          </p:nvPr>
        </p:nvSpPr>
        <p:spPr>
          <a:noFill/>
        </p:spPr>
        <p:txBody>
          <a:bodyPr/>
          <a:lstStyle/>
          <a:p>
            <a:fld id="{26608206-B6D6-4133-B18D-4C14CFE0C97D}" type="slidenum">
              <a:rPr lang="ar-SA"/>
              <a:pPr/>
              <a:t>13</a:t>
            </a:fld>
            <a:endParaRPr lang="en-US"/>
          </a:p>
        </p:txBody>
      </p:sp>
      <p:sp>
        <p:nvSpPr>
          <p:cNvPr id="8" name="Rectangle 4"/>
          <p:cNvSpPr>
            <a:spLocks noChangeArrowheads="1"/>
          </p:cNvSpPr>
          <p:nvPr/>
        </p:nvSpPr>
        <p:spPr bwMode="auto">
          <a:xfrm rot="21336821">
            <a:off x="505347" y="4646743"/>
            <a:ext cx="5568542" cy="1472311"/>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smtClean="0"/>
              <a:t>No software jargon, formal notations, or </a:t>
            </a:r>
            <a:br>
              <a:rPr lang="en-US" dirty="0" smtClean="0"/>
            </a:br>
            <a:r>
              <a:rPr lang="en-US" dirty="0" smtClean="0"/>
              <a:t>implementation details</a:t>
            </a:r>
            <a:endParaRPr lang="en-US" dirty="0"/>
          </a:p>
        </p:txBody>
      </p:sp>
      <p:grpSp>
        <p:nvGrpSpPr>
          <p:cNvPr id="6" name="Group 5"/>
          <p:cNvGrpSpPr/>
          <p:nvPr/>
        </p:nvGrpSpPr>
        <p:grpSpPr>
          <a:xfrm>
            <a:off x="6553200" y="4724400"/>
            <a:ext cx="2442167" cy="1424544"/>
            <a:chOff x="5203650" y="328004"/>
            <a:chExt cx="3838188" cy="2238858"/>
          </a:xfrm>
        </p:grpSpPr>
        <p:sp>
          <p:nvSpPr>
            <p:cNvPr id="7" name="Horizontal Scroll 6"/>
            <p:cNvSpPr/>
            <p:nvPr/>
          </p:nvSpPr>
          <p:spPr>
            <a:xfrm>
              <a:off x="6131796" y="638503"/>
              <a:ext cx="2910042" cy="1371600"/>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4.3.1</a:t>
              </a:r>
              <a:endParaRPr lang="en-US" sz="3600" dirty="0"/>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5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1" name="PB"/>
          <p:cNvSpPr/>
          <p:nvPr/>
        </p:nvSpPr>
        <p:spPr>
          <a:xfrm>
            <a:off x="12700" y="6718300"/>
            <a:ext cx="370463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27</a:t>
            </a:r>
            <a:endParaRPr lang="en-US" sz="1400" b="1">
              <a:solidFill>
                <a:srgbClr val="FFFFFF"/>
              </a:solidFill>
            </a:endParaRPr>
          </a:p>
        </p:txBody>
      </p:sp>
      <p:sp>
        <p:nvSpPr>
          <p:cNvPr id="215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151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151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1517"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1518"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84958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wipe(down)">
                                      <p:cBhvr>
                                        <p:cTn id="7" dur="500"/>
                                        <p:tgtEl>
                                          <p:spTgt spid="2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508">
                                            <p:txEl>
                                              <p:pRg st="2" end="2"/>
                                            </p:txEl>
                                          </p:spTgt>
                                        </p:tgtEl>
                                        <p:attrNameLst>
                                          <p:attrName>style.visibility</p:attrName>
                                        </p:attrNameLst>
                                      </p:cBhvr>
                                      <p:to>
                                        <p:strVal val="visible"/>
                                      </p:to>
                                    </p:set>
                                    <p:animEffect transition="in" filter="wipe(down)">
                                      <p:cBhvr>
                                        <p:cTn id="12" dur="500"/>
                                        <p:tgtEl>
                                          <p:spTgt spid="2150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GB" smtClean="0"/>
              <a:t>Problems with natural language</a:t>
            </a:r>
            <a:endParaRPr lang="en-US" smtClean="0"/>
          </a:p>
        </p:txBody>
      </p:sp>
      <p:sp>
        <p:nvSpPr>
          <p:cNvPr id="26628" name="Rectangle 3"/>
          <p:cNvSpPr>
            <a:spLocks noGrp="1" noChangeArrowheads="1"/>
          </p:cNvSpPr>
          <p:nvPr>
            <p:ph sz="quarter" idx="1"/>
          </p:nvPr>
        </p:nvSpPr>
        <p:spPr/>
        <p:txBody>
          <a:bodyPr/>
          <a:lstStyle/>
          <a:p>
            <a:pPr eaLnBrk="1" hangingPunct="1"/>
            <a:r>
              <a:rPr lang="en-GB" sz="2800" dirty="0" smtClean="0"/>
              <a:t>Lack of clarity </a:t>
            </a:r>
          </a:p>
          <a:p>
            <a:pPr lvl="1" eaLnBrk="1" hangingPunct="1"/>
            <a:r>
              <a:rPr lang="en-GB" sz="2400" dirty="0" smtClean="0"/>
              <a:t>Precision is difficult without making the document difficult to read.</a:t>
            </a:r>
          </a:p>
          <a:p>
            <a:pPr lvl="1" eaLnBrk="1" hangingPunct="1"/>
            <a:endParaRPr lang="en-GB" sz="2400" dirty="0" smtClean="0"/>
          </a:p>
          <a:p>
            <a:pPr eaLnBrk="1" hangingPunct="1"/>
            <a:r>
              <a:rPr lang="en-GB" sz="2800" dirty="0" smtClean="0"/>
              <a:t>Requirements confusion</a:t>
            </a:r>
          </a:p>
          <a:p>
            <a:pPr lvl="1" eaLnBrk="1" hangingPunct="1"/>
            <a:r>
              <a:rPr lang="en-GB" sz="2400" dirty="0" smtClean="0"/>
              <a:t>Functional and non-functional requirements tend to be mixed-up.</a:t>
            </a:r>
          </a:p>
          <a:p>
            <a:pPr lvl="1" eaLnBrk="1" hangingPunct="1"/>
            <a:endParaRPr lang="en-GB" sz="2400" dirty="0" smtClean="0"/>
          </a:p>
          <a:p>
            <a:pPr eaLnBrk="1" hangingPunct="1"/>
            <a:r>
              <a:rPr lang="en-GB" sz="2800" dirty="0" smtClean="0"/>
              <a:t>Requirements amalgamation</a:t>
            </a:r>
          </a:p>
          <a:p>
            <a:pPr lvl="1" eaLnBrk="1" hangingPunct="1"/>
            <a:r>
              <a:rPr lang="en-GB" sz="2400" dirty="0" smtClean="0"/>
              <a:t>Several different requirements may be expressed together.</a:t>
            </a:r>
            <a:endParaRPr lang="en-US" sz="2400" dirty="0" smtClean="0"/>
          </a:p>
        </p:txBody>
      </p:sp>
      <p:sp>
        <p:nvSpPr>
          <p:cNvPr id="26626" name="Slide Number Placeholder 5"/>
          <p:cNvSpPr>
            <a:spLocks noGrp="1"/>
          </p:cNvSpPr>
          <p:nvPr>
            <p:ph type="sldNum" sz="quarter" idx="12"/>
          </p:nvPr>
        </p:nvSpPr>
        <p:spPr>
          <a:noFill/>
        </p:spPr>
        <p:txBody>
          <a:bodyPr/>
          <a:lstStyle/>
          <a:p>
            <a:fld id="{37FE76A2-6AB0-48B7-9877-E8117CB1CCFD}" type="slidenum">
              <a:rPr lang="ar-SA"/>
              <a:pPr/>
              <a:t>14</a:t>
            </a:fld>
            <a:endParaRPr lang="en-US"/>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4" name="PB"/>
          <p:cNvSpPr/>
          <p:nvPr/>
        </p:nvSpPr>
        <p:spPr>
          <a:xfrm>
            <a:off x="12700" y="6718300"/>
            <a:ext cx="399156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27</a:t>
            </a:r>
            <a:endParaRPr lang="en-US" sz="1400" b="1">
              <a:solidFill>
                <a:srgbClr val="FFFFFF"/>
              </a:solidFill>
            </a:endParaRPr>
          </a:p>
        </p:txBody>
      </p:sp>
      <p:sp>
        <p:nvSpPr>
          <p:cNvPr id="2662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30"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6631"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6632"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6633"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6634"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5950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Effect transition="in" filter="wipe(down)">
                                      <p:cBhvr>
                                        <p:cTn id="7" dur="500"/>
                                        <p:tgtEl>
                                          <p:spTgt spid="26628">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628">
                                            <p:txEl>
                                              <p:pRg st="1" end="1"/>
                                            </p:txEl>
                                          </p:spTgt>
                                        </p:tgtEl>
                                        <p:attrNameLst>
                                          <p:attrName>style.visibility</p:attrName>
                                        </p:attrNameLst>
                                      </p:cBhvr>
                                      <p:to>
                                        <p:strVal val="visible"/>
                                      </p:to>
                                    </p:set>
                                    <p:animEffect transition="in" filter="wipe(down)">
                                      <p:cBhvr>
                                        <p:cTn id="10" dur="500"/>
                                        <p:tgtEl>
                                          <p:spTgt spid="2662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6628">
                                            <p:txEl>
                                              <p:pRg st="3" end="3"/>
                                            </p:txEl>
                                          </p:spTgt>
                                        </p:tgtEl>
                                        <p:attrNameLst>
                                          <p:attrName>style.visibility</p:attrName>
                                        </p:attrNameLst>
                                      </p:cBhvr>
                                      <p:to>
                                        <p:strVal val="visible"/>
                                      </p:to>
                                    </p:set>
                                    <p:animEffect transition="in" filter="wipe(down)">
                                      <p:cBhvr>
                                        <p:cTn id="15" dur="500"/>
                                        <p:tgtEl>
                                          <p:spTgt spid="26628">
                                            <p:txEl>
                                              <p:pRg st="3" end="3"/>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6628">
                                            <p:txEl>
                                              <p:pRg st="4" end="4"/>
                                            </p:txEl>
                                          </p:spTgt>
                                        </p:tgtEl>
                                        <p:attrNameLst>
                                          <p:attrName>style.visibility</p:attrName>
                                        </p:attrNameLst>
                                      </p:cBhvr>
                                      <p:to>
                                        <p:strVal val="visible"/>
                                      </p:to>
                                    </p:set>
                                    <p:animEffect transition="in" filter="wipe(down)">
                                      <p:cBhvr>
                                        <p:cTn id="18" dur="500"/>
                                        <p:tgtEl>
                                          <p:spTgt spid="26628">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6628">
                                            <p:txEl>
                                              <p:pRg st="6" end="6"/>
                                            </p:txEl>
                                          </p:spTgt>
                                        </p:tgtEl>
                                        <p:attrNameLst>
                                          <p:attrName>style.visibility</p:attrName>
                                        </p:attrNameLst>
                                      </p:cBhvr>
                                      <p:to>
                                        <p:strVal val="visible"/>
                                      </p:to>
                                    </p:set>
                                    <p:animEffect transition="in" filter="wipe(down)">
                                      <p:cBhvr>
                                        <p:cTn id="23" dur="500"/>
                                        <p:tgtEl>
                                          <p:spTgt spid="26628">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6628">
                                            <p:txEl>
                                              <p:pRg st="7" end="7"/>
                                            </p:txEl>
                                          </p:spTgt>
                                        </p:tgtEl>
                                        <p:attrNameLst>
                                          <p:attrName>style.visibility</p:attrName>
                                        </p:attrNameLst>
                                      </p:cBhvr>
                                      <p:to>
                                        <p:strVal val="visible"/>
                                      </p:to>
                                    </p:set>
                                    <p:animEffect transition="in" filter="wipe(down)">
                                      <p:cBhvr>
                                        <p:cTn id="26" dur="500"/>
                                        <p:tgtEl>
                                          <p:spTgt spid="2662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normAutofit/>
          </a:bodyPr>
          <a:lstStyle/>
          <a:p>
            <a:r>
              <a:rPr lang="en-GB" dirty="0" smtClean="0"/>
              <a:t>Lack of clarity </a:t>
            </a:r>
            <a:endParaRPr lang="en-US" dirty="0" smtClean="0"/>
          </a:p>
        </p:txBody>
      </p:sp>
      <p:sp>
        <p:nvSpPr>
          <p:cNvPr id="73731" name="Rectangle 3"/>
          <p:cNvSpPr>
            <a:spLocks noGrp="1" noChangeArrowheads="1"/>
          </p:cNvSpPr>
          <p:nvPr>
            <p:ph sz="quarter" idx="1"/>
          </p:nvPr>
        </p:nvSpPr>
        <p:spPr>
          <a:xfrm>
            <a:off x="457200" y="1371600"/>
            <a:ext cx="7888288" cy="4840287"/>
          </a:xfrm>
        </p:spPr>
        <p:txBody>
          <a:bodyPr/>
          <a:lstStyle/>
          <a:p>
            <a:pPr eaLnBrk="1" hangingPunct="1"/>
            <a:r>
              <a:rPr lang="en-GB" sz="2800" dirty="0" smtClean="0"/>
              <a:t>Problems arise when requirements are not precisely stated. (Ambiguous Requirements)</a:t>
            </a:r>
          </a:p>
          <a:p>
            <a:pPr eaLnBrk="1" hangingPunct="1"/>
            <a:r>
              <a:rPr lang="en-GB" sz="2800" dirty="0" smtClean="0"/>
              <a:t>For example, what does the following mean? “With your meal you have a choice of </a:t>
            </a:r>
            <a:r>
              <a:rPr lang="en-GB" sz="2800" dirty="0" smtClean="0">
                <a:solidFill>
                  <a:srgbClr val="FF0000"/>
                </a:solidFill>
              </a:rPr>
              <a:t>soup or salad and rice</a:t>
            </a:r>
            <a:r>
              <a:rPr lang="en-GB" sz="2800" dirty="0" smtClean="0"/>
              <a:t>”</a:t>
            </a:r>
          </a:p>
          <a:p>
            <a:pPr eaLnBrk="1" hangingPunct="1"/>
            <a:r>
              <a:rPr lang="en-GB" sz="2400" dirty="0" smtClean="0"/>
              <a:t>For example, the term ‘appropriate viewers’</a:t>
            </a:r>
          </a:p>
          <a:p>
            <a:pPr lvl="1" eaLnBrk="1" hangingPunct="1"/>
            <a:r>
              <a:rPr lang="en-GB" sz="2400" dirty="0" smtClean="0"/>
              <a:t>User intention - special purpose viewer for each different document type;</a:t>
            </a:r>
          </a:p>
          <a:p>
            <a:pPr lvl="1" eaLnBrk="1" hangingPunct="1"/>
            <a:r>
              <a:rPr lang="en-GB" sz="2400" dirty="0" smtClean="0"/>
              <a:t>Developer interpretation - Provide a text viewer that shows the contents of the document.</a:t>
            </a:r>
            <a:endParaRPr lang="en-US" sz="2400" dirty="0" smtClean="0"/>
          </a:p>
        </p:txBody>
      </p:sp>
      <p:sp>
        <p:nvSpPr>
          <p:cNvPr id="25602" name="Slide Number Placeholder 5"/>
          <p:cNvSpPr>
            <a:spLocks noGrp="1"/>
          </p:cNvSpPr>
          <p:nvPr>
            <p:ph type="sldNum" sz="quarter" idx="12"/>
          </p:nvPr>
        </p:nvSpPr>
        <p:spPr>
          <a:noFill/>
        </p:spPr>
        <p:txBody>
          <a:bodyPr/>
          <a:lstStyle/>
          <a:p>
            <a:fld id="{C316D0DC-510C-4D8A-997F-8A8CD67342CF}" type="slidenum">
              <a:rPr lang="ar-SA"/>
              <a:pPr/>
              <a:t>15</a:t>
            </a:fld>
            <a:endParaRPr lang="en-US"/>
          </a:p>
        </p:txBody>
      </p:sp>
      <p:pic>
        <p:nvPicPr>
          <p:cNvPr id="25605" name="Picture 4" descr="C:\Documents and Settings\Administrator\Local Settings\Temporary Internet Files\Content.IE5\F1HOPJ7J\MCj04419020000[1].wmf"/>
          <p:cNvPicPr>
            <a:picLocks noChangeAspect="1" noChangeArrowheads="1"/>
          </p:cNvPicPr>
          <p:nvPr/>
        </p:nvPicPr>
        <p:blipFill>
          <a:blip r:embed="rId2"/>
          <a:srcRect/>
          <a:stretch>
            <a:fillRect/>
          </a:stretch>
        </p:blipFill>
        <p:spPr bwMode="auto">
          <a:xfrm>
            <a:off x="7623175" y="0"/>
            <a:ext cx="1520825" cy="1797050"/>
          </a:xfrm>
          <a:prstGeom prst="rect">
            <a:avLst/>
          </a:prstGeom>
          <a:noFill/>
          <a:ln w="9525">
            <a:noFill/>
            <a:miter lim="800000"/>
            <a:headEnd/>
            <a:tailEnd/>
          </a:ln>
        </p:spPr>
      </p:pic>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28" name="PB"/>
          <p:cNvSpPr/>
          <p:nvPr/>
        </p:nvSpPr>
        <p:spPr>
          <a:xfrm>
            <a:off x="12700" y="6718300"/>
            <a:ext cx="427848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2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27</a:t>
            </a:r>
            <a:endParaRPr lang="en-US" sz="1400" b="1">
              <a:solidFill>
                <a:srgbClr val="FFFFFF"/>
              </a:solidFill>
            </a:endParaRPr>
          </a:p>
        </p:txBody>
      </p:sp>
      <p:sp>
        <p:nvSpPr>
          <p:cNvPr id="7373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32"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73733"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73734"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73735"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73736"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78770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Effect transition="in" filter="blinds(horizontal)">
                                      <p:cBhvr>
                                        <p:cTn id="7" dur="500"/>
                                        <p:tgtEl>
                                          <p:spTgt spid="737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3731">
                                            <p:txEl>
                                              <p:pRg st="2" end="2"/>
                                            </p:txEl>
                                          </p:spTgt>
                                        </p:tgtEl>
                                        <p:attrNameLst>
                                          <p:attrName>style.visibility</p:attrName>
                                        </p:attrNameLst>
                                      </p:cBhvr>
                                      <p:to>
                                        <p:strVal val="visible"/>
                                      </p:to>
                                    </p:set>
                                    <p:animEffect transition="in" filter="blinds(horizontal)">
                                      <p:cBhvr>
                                        <p:cTn id="12" dur="500"/>
                                        <p:tgtEl>
                                          <p:spTgt spid="737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3731">
                                            <p:txEl>
                                              <p:pRg st="3" end="3"/>
                                            </p:txEl>
                                          </p:spTgt>
                                        </p:tgtEl>
                                        <p:attrNameLst>
                                          <p:attrName>style.visibility</p:attrName>
                                        </p:attrNameLst>
                                      </p:cBhvr>
                                      <p:to>
                                        <p:strVal val="visible"/>
                                      </p:to>
                                    </p:set>
                                    <p:animEffect transition="in" filter="blinds(horizontal)">
                                      <p:cBhvr>
                                        <p:cTn id="17" dur="500"/>
                                        <p:tgtEl>
                                          <p:spTgt spid="737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22" dur="500"/>
                                        <p:tgtEl>
                                          <p:spTgt spid="737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Requirements amalgamation</a:t>
            </a:r>
            <a:endParaRPr lang="en-US" dirty="0"/>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16</a:t>
            </a:fld>
            <a:endParaRPr lang="en-US"/>
          </a:p>
        </p:txBody>
      </p:sp>
      <p:pic>
        <p:nvPicPr>
          <p:cNvPr id="3074" name="Picture 2" descr="http://www.ibm.com/developerworks/library/os-ecemf1/umlcomplet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12347">
            <a:off x="5767610" y="1027167"/>
            <a:ext cx="2810228" cy="2472123"/>
          </a:xfrm>
          <a:prstGeom prst="rect">
            <a:avLst/>
          </a:prstGeom>
          <a:noFill/>
          <a:effectLst>
            <a:outerShdw blurRad="1778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152400" y="3810000"/>
            <a:ext cx="8701446" cy="2181225"/>
          </a:xfrm>
          <a:prstGeom prst="rect">
            <a:avLst/>
          </a:prstGeom>
          <a:noFill/>
          <a:ln w="9525">
            <a:noFill/>
            <a:miter lim="800000"/>
            <a:headEnd/>
            <a:tailEnd/>
          </a:ln>
          <a:effectLst/>
        </p:spPr>
      </p:pic>
      <p:sp>
        <p:nvSpPr>
          <p:cNvPr id="205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 name="PB"/>
          <p:cNvSpPr/>
          <p:nvPr/>
        </p:nvSpPr>
        <p:spPr>
          <a:xfrm>
            <a:off x="12700" y="6718300"/>
            <a:ext cx="456541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27</a:t>
            </a:r>
            <a:endParaRPr lang="en-US" sz="1400" b="1">
              <a:solidFill>
                <a:srgbClr val="FFFFFF"/>
              </a:solidFill>
            </a:endParaRPr>
          </a:p>
        </p:txBody>
      </p:sp>
      <p:sp>
        <p:nvSpPr>
          <p:cNvPr id="205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5"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056"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057"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058"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059"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40884538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make requirements clear?</a:t>
            </a:r>
            <a:endParaRPr lang="en-US" dirty="0"/>
          </a:p>
        </p:txBody>
      </p:sp>
      <p:sp>
        <p:nvSpPr>
          <p:cNvPr id="4" name="Content Placeholder 3"/>
          <p:cNvSpPr>
            <a:spLocks noGrp="1"/>
          </p:cNvSpPr>
          <p:nvPr>
            <p:ph sz="quarter" idx="1"/>
          </p:nvPr>
        </p:nvSpPr>
        <p:spPr/>
        <p:txBody>
          <a:bodyPr/>
          <a:lstStyle/>
          <a:p>
            <a:r>
              <a:rPr lang="en-US" dirty="0" smtClean="0"/>
              <a:t>Associate a </a:t>
            </a:r>
            <a:r>
              <a:rPr lang="en-US" b="1" dirty="0" smtClean="0"/>
              <a:t>rationale</a:t>
            </a:r>
            <a:r>
              <a:rPr lang="en-US" dirty="0" smtClean="0"/>
              <a:t> with each user requirement</a:t>
            </a:r>
          </a:p>
          <a:p>
            <a:endParaRPr lang="en-US" dirty="0" smtClean="0"/>
          </a:p>
          <a:p>
            <a:r>
              <a:rPr lang="en-US" dirty="0" smtClean="0"/>
              <a:t>Use a standard format</a:t>
            </a:r>
          </a:p>
          <a:p>
            <a:endParaRPr lang="en-US" dirty="0"/>
          </a:p>
          <a:p>
            <a:r>
              <a:rPr lang="en-US" dirty="0" smtClean="0"/>
              <a:t>Use language consistently</a:t>
            </a:r>
          </a:p>
          <a:p>
            <a:pPr lvl="1"/>
            <a:r>
              <a:rPr lang="en-US" dirty="0" smtClean="0"/>
              <a:t>“Shall”     	</a:t>
            </a:r>
            <a:r>
              <a:rPr lang="en-US" dirty="0" smtClean="0">
                <a:sym typeface="Wingdings" pitchFamily="2" charset="2"/>
              </a:rPr>
              <a:t> mandatory</a:t>
            </a:r>
          </a:p>
          <a:p>
            <a:pPr lvl="1"/>
            <a:r>
              <a:rPr lang="en-US" dirty="0" smtClean="0">
                <a:sym typeface="Wingdings" pitchFamily="2" charset="2"/>
              </a:rPr>
              <a:t>“Should”  	 desirable</a:t>
            </a:r>
          </a:p>
          <a:p>
            <a:endParaRPr lang="en-US" dirty="0"/>
          </a:p>
          <a:p>
            <a:r>
              <a:rPr lang="en-US" dirty="0" smtClean="0"/>
              <a:t>Use  text  highlighting  (</a:t>
            </a:r>
            <a:r>
              <a:rPr lang="en-US" b="1" dirty="0" smtClean="0"/>
              <a:t>bold</a:t>
            </a:r>
            <a:r>
              <a:rPr lang="en-US" dirty="0" smtClean="0"/>
              <a:t>,  </a:t>
            </a:r>
            <a:r>
              <a:rPr lang="en-US" i="1" dirty="0" smtClean="0"/>
              <a:t>italic</a:t>
            </a:r>
            <a:r>
              <a:rPr lang="en-US" dirty="0" smtClean="0"/>
              <a:t>  or  </a:t>
            </a:r>
            <a:r>
              <a:rPr lang="en-US" dirty="0" err="1" smtClean="0">
                <a:solidFill>
                  <a:srgbClr val="FF0000"/>
                </a:solidFill>
              </a:rPr>
              <a:t>colour</a:t>
            </a:r>
            <a:r>
              <a:rPr lang="en-US" dirty="0" smtClean="0"/>
              <a:t>) </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17</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485234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42"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6472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18</a:t>
            </a:fld>
            <a:endParaRPr lang="en-US"/>
          </a:p>
        </p:txBody>
      </p:sp>
      <p:pic>
        <p:nvPicPr>
          <p:cNvPr id="3074" name="Picture 2"/>
          <p:cNvPicPr>
            <a:picLocks noChangeAspect="1" noChangeArrowheads="1"/>
          </p:cNvPicPr>
          <p:nvPr/>
        </p:nvPicPr>
        <p:blipFill>
          <a:blip r:embed="rId2">
            <a:duotone>
              <a:prstClr val="black"/>
              <a:schemeClr val="tx2">
                <a:tint val="45000"/>
                <a:satMod val="400000"/>
              </a:schemeClr>
            </a:duotone>
          </a:blip>
          <a:srcRect/>
          <a:stretch>
            <a:fillRect/>
          </a:stretch>
        </p:blipFill>
        <p:spPr bwMode="auto">
          <a:xfrm>
            <a:off x="128587" y="1447800"/>
            <a:ext cx="8810625" cy="3810000"/>
          </a:xfrm>
          <a:prstGeom prst="rect">
            <a:avLst/>
          </a:prstGeom>
          <a:noFill/>
          <a:ln w="9525">
            <a:noFill/>
            <a:miter lim="800000"/>
            <a:headEnd/>
            <a:tailEnd/>
          </a:ln>
          <a:effectLst/>
        </p:spPr>
      </p:pic>
      <p:sp>
        <p:nvSpPr>
          <p:cNvPr id="307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6" name="PB"/>
          <p:cNvSpPr/>
          <p:nvPr/>
        </p:nvSpPr>
        <p:spPr>
          <a:xfrm>
            <a:off x="12700" y="6718300"/>
            <a:ext cx="51392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27</a:t>
            </a:r>
            <a:endParaRPr lang="en-US" sz="1400" b="1">
              <a:solidFill>
                <a:srgbClr val="FFFFFF"/>
              </a:solidFill>
            </a:endParaRPr>
          </a:p>
        </p:txBody>
      </p:sp>
      <p:sp>
        <p:nvSpPr>
          <p:cNvPr id="307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08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308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3082"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3083"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42136100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normAutofit/>
          </a:bodyPr>
          <a:lstStyle/>
          <a:p>
            <a:pPr eaLnBrk="1" hangingPunct="1"/>
            <a:r>
              <a:rPr lang="en-GB" sz="2800" dirty="0" smtClean="0"/>
              <a:t>Requirements completeness and consistency</a:t>
            </a:r>
            <a:endParaRPr lang="en-US" sz="2800" dirty="0" smtClean="0"/>
          </a:p>
        </p:txBody>
      </p:sp>
      <p:sp>
        <p:nvSpPr>
          <p:cNvPr id="27652" name="Rectangle 3"/>
          <p:cNvSpPr>
            <a:spLocks noGrp="1" noChangeArrowheads="1"/>
          </p:cNvSpPr>
          <p:nvPr>
            <p:ph sz="quarter" idx="1"/>
          </p:nvPr>
        </p:nvSpPr>
        <p:spPr/>
        <p:txBody>
          <a:bodyPr/>
          <a:lstStyle/>
          <a:p>
            <a:pPr eaLnBrk="1" hangingPunct="1"/>
            <a:r>
              <a:rPr lang="en-GB" dirty="0" smtClean="0"/>
              <a:t>Complete</a:t>
            </a:r>
          </a:p>
          <a:p>
            <a:pPr lvl="1" eaLnBrk="1" hangingPunct="1"/>
            <a:r>
              <a:rPr lang="en-GB" sz="3200" dirty="0" smtClean="0"/>
              <a:t>They should include descriptions of all facilities required.</a:t>
            </a:r>
          </a:p>
          <a:p>
            <a:pPr lvl="1" eaLnBrk="1" hangingPunct="1"/>
            <a:endParaRPr lang="en-GB" sz="3200" dirty="0" smtClean="0"/>
          </a:p>
          <a:p>
            <a:pPr eaLnBrk="1" hangingPunct="1"/>
            <a:r>
              <a:rPr lang="en-GB" dirty="0" smtClean="0"/>
              <a:t>Consistent</a:t>
            </a:r>
          </a:p>
          <a:p>
            <a:pPr lvl="1" eaLnBrk="1" hangingPunct="1"/>
            <a:r>
              <a:rPr lang="en-GB" sz="3200" dirty="0" smtClean="0"/>
              <a:t>There should be no conflicts or contradictions in the descriptions of the system facilities.</a:t>
            </a:r>
            <a:endParaRPr lang="en-US" dirty="0" smtClean="0"/>
          </a:p>
        </p:txBody>
      </p:sp>
      <p:sp>
        <p:nvSpPr>
          <p:cNvPr id="27650" name="Slide Number Placeholder 5"/>
          <p:cNvSpPr>
            <a:spLocks noGrp="1"/>
          </p:cNvSpPr>
          <p:nvPr>
            <p:ph type="sldNum" sz="quarter" idx="12"/>
          </p:nvPr>
        </p:nvSpPr>
        <p:spPr>
          <a:noFill/>
        </p:spPr>
        <p:txBody>
          <a:bodyPr/>
          <a:lstStyle/>
          <a:p>
            <a:fld id="{B8CC7DA4-1700-442D-A0FB-FAAB331C10E5}" type="slidenum">
              <a:rPr lang="ar-SA"/>
              <a:pPr/>
              <a:t>19</a:t>
            </a:fld>
            <a:endParaRPr lang="en-US"/>
          </a:p>
        </p:txBody>
      </p:sp>
      <p:sp>
        <p:nvSpPr>
          <p:cNvPr id="74757" name="Rectangle 5"/>
          <p:cNvSpPr>
            <a:spLocks noChangeArrowheads="1"/>
          </p:cNvSpPr>
          <p:nvPr/>
        </p:nvSpPr>
        <p:spPr bwMode="auto">
          <a:xfrm>
            <a:off x="914400" y="53340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spcBef>
                <a:spcPct val="20000"/>
              </a:spcBef>
              <a:buClr>
                <a:schemeClr val="tx2"/>
              </a:buClr>
              <a:buSzPct val="50000"/>
              <a:buFont typeface="Zapf Dingbats"/>
              <a:buNone/>
            </a:pPr>
            <a:r>
              <a:rPr lang="en-GB" dirty="0"/>
              <a:t>In practice, it is impossible to produce </a:t>
            </a:r>
          </a:p>
          <a:p>
            <a:pPr algn="ctr" eaLnBrk="0" hangingPunct="0">
              <a:spcBef>
                <a:spcPct val="20000"/>
              </a:spcBef>
              <a:buClr>
                <a:schemeClr val="tx2"/>
              </a:buClr>
              <a:buSzPct val="50000"/>
              <a:buFont typeface="Zapf Dingbats"/>
              <a:buNone/>
            </a:pPr>
            <a:r>
              <a:rPr lang="en-GB" dirty="0"/>
              <a:t>a complete and consistent requirements document.</a:t>
            </a:r>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8" name="PB"/>
          <p:cNvSpPr/>
          <p:nvPr/>
        </p:nvSpPr>
        <p:spPr>
          <a:xfrm>
            <a:off x="12700" y="6718300"/>
            <a:ext cx="542619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7658"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915865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animEffect transition="in" filter="blinds(horizontal)">
                                      <p:cBhvr>
                                        <p:cTn id="7" dur="500"/>
                                        <p:tgtEl>
                                          <p:spTgt spid="2765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52">
                                            <p:txEl>
                                              <p:pRg st="1" end="1"/>
                                            </p:txEl>
                                          </p:spTgt>
                                        </p:tgtEl>
                                        <p:attrNameLst>
                                          <p:attrName>style.visibility</p:attrName>
                                        </p:attrNameLst>
                                      </p:cBhvr>
                                      <p:to>
                                        <p:strVal val="visible"/>
                                      </p:to>
                                    </p:set>
                                    <p:animEffect transition="in" filter="blinds(horizontal)">
                                      <p:cBhvr>
                                        <p:cTn id="10" dur="500"/>
                                        <p:tgtEl>
                                          <p:spTgt spid="2765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7652">
                                            <p:txEl>
                                              <p:pRg st="3" end="3"/>
                                            </p:txEl>
                                          </p:spTgt>
                                        </p:tgtEl>
                                        <p:attrNameLst>
                                          <p:attrName>style.visibility</p:attrName>
                                        </p:attrNameLst>
                                      </p:cBhvr>
                                      <p:to>
                                        <p:strVal val="visible"/>
                                      </p:to>
                                    </p:set>
                                    <p:animEffect transition="in" filter="blinds(horizontal)">
                                      <p:cBhvr>
                                        <p:cTn id="15" dur="500"/>
                                        <p:tgtEl>
                                          <p:spTgt spid="27652">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7652">
                                            <p:txEl>
                                              <p:pRg st="4" end="4"/>
                                            </p:txEl>
                                          </p:spTgt>
                                        </p:tgtEl>
                                        <p:attrNameLst>
                                          <p:attrName>style.visibility</p:attrName>
                                        </p:attrNameLst>
                                      </p:cBhvr>
                                      <p:to>
                                        <p:strVal val="visible"/>
                                      </p:to>
                                    </p:set>
                                    <p:animEffect transition="in" filter="blinds(horizontal)">
                                      <p:cBhvr>
                                        <p:cTn id="18" dur="500"/>
                                        <p:tgtEl>
                                          <p:spTgt spid="2765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4757"/>
                                        </p:tgtEl>
                                        <p:attrNameLst>
                                          <p:attrName>style.visibility</p:attrName>
                                        </p:attrNameLst>
                                      </p:cBhvr>
                                      <p:to>
                                        <p:strVal val="visible"/>
                                      </p:to>
                                    </p:set>
                                    <p:animEffect transition="in" filter="box(in)">
                                      <p:cBhvr>
                                        <p:cTn id="23"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GB" dirty="0" smtClean="0"/>
              <a:t>Goals and requirements	</a:t>
            </a:r>
            <a:endParaRPr lang="en-US" dirty="0" smtClean="0"/>
          </a:p>
        </p:txBody>
      </p:sp>
      <p:sp>
        <p:nvSpPr>
          <p:cNvPr id="28676" name="Rectangle 3"/>
          <p:cNvSpPr>
            <a:spLocks noGrp="1" noChangeArrowheads="1"/>
          </p:cNvSpPr>
          <p:nvPr>
            <p:ph sz="quarter" idx="1"/>
          </p:nvPr>
        </p:nvSpPr>
        <p:spPr/>
        <p:txBody>
          <a:bodyPr/>
          <a:lstStyle/>
          <a:p>
            <a:pPr eaLnBrk="1" hangingPunct="1">
              <a:lnSpc>
                <a:spcPct val="90000"/>
              </a:lnSpc>
            </a:pPr>
            <a:r>
              <a:rPr lang="en-GB" sz="2800" dirty="0" smtClean="0"/>
              <a:t>Non-functional requirements may be very difficult to state precisely and imprecise requirements may be difficult to verify. </a:t>
            </a:r>
          </a:p>
          <a:p>
            <a:pPr eaLnBrk="1" hangingPunct="1">
              <a:lnSpc>
                <a:spcPct val="90000"/>
              </a:lnSpc>
            </a:pPr>
            <a:endParaRPr lang="en-GB" sz="2800" dirty="0" smtClean="0"/>
          </a:p>
          <a:p>
            <a:pPr eaLnBrk="1" hangingPunct="1">
              <a:lnSpc>
                <a:spcPct val="90000"/>
              </a:lnSpc>
            </a:pPr>
            <a:r>
              <a:rPr lang="en-GB" sz="2800" dirty="0" smtClean="0"/>
              <a:t>Goal</a:t>
            </a:r>
          </a:p>
          <a:p>
            <a:pPr lvl="1" eaLnBrk="1" hangingPunct="1">
              <a:lnSpc>
                <a:spcPct val="90000"/>
              </a:lnSpc>
            </a:pPr>
            <a:r>
              <a:rPr lang="en-GB" sz="2400" dirty="0" smtClean="0"/>
              <a:t>A general intention of the user such as ease of use.</a:t>
            </a:r>
          </a:p>
          <a:p>
            <a:pPr eaLnBrk="1" hangingPunct="1">
              <a:lnSpc>
                <a:spcPct val="90000"/>
              </a:lnSpc>
            </a:pPr>
            <a:r>
              <a:rPr lang="en-GB" sz="2800" dirty="0" smtClean="0"/>
              <a:t>Verifiable non-functional requirement</a:t>
            </a:r>
          </a:p>
          <a:p>
            <a:pPr lvl="1" eaLnBrk="1" hangingPunct="1">
              <a:lnSpc>
                <a:spcPct val="90000"/>
              </a:lnSpc>
            </a:pPr>
            <a:r>
              <a:rPr lang="en-GB" sz="2400" dirty="0" smtClean="0"/>
              <a:t>A statement using some measure that can be objectively tested.</a:t>
            </a:r>
          </a:p>
          <a:p>
            <a:pPr eaLnBrk="1" hangingPunct="1">
              <a:lnSpc>
                <a:spcPct val="90000"/>
              </a:lnSpc>
            </a:pPr>
            <a:r>
              <a:rPr lang="en-GB" sz="2800" dirty="0" smtClean="0"/>
              <a:t>Goals are helpful to developers as they convey the intentions of the system users.</a:t>
            </a:r>
            <a:endParaRPr lang="en-US" sz="2800" dirty="0" smtClean="0"/>
          </a:p>
        </p:txBody>
      </p:sp>
      <p:sp>
        <p:nvSpPr>
          <p:cNvPr id="28674" name="Slide Number Placeholder 5"/>
          <p:cNvSpPr>
            <a:spLocks noGrp="1"/>
          </p:cNvSpPr>
          <p:nvPr>
            <p:ph type="sldNum" sz="quarter" idx="12"/>
          </p:nvPr>
        </p:nvSpPr>
        <p:spPr>
          <a:noFill/>
        </p:spPr>
        <p:txBody>
          <a:bodyPr/>
          <a:lstStyle/>
          <a:p>
            <a:fld id="{12F61334-5A09-4A88-93DD-0C803EE7D659}" type="slidenum">
              <a:rPr lang="ar-SA"/>
              <a:pPr/>
              <a:t>2</a:t>
            </a:fld>
            <a:endParaRPr lang="en-US"/>
          </a:p>
        </p:txBody>
      </p:sp>
      <p:sp>
        <p:nvSpPr>
          <p:cNvPr id="2867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7" name="PB"/>
          <p:cNvSpPr/>
          <p:nvPr/>
        </p:nvSpPr>
        <p:spPr>
          <a:xfrm>
            <a:off x="12700" y="6718300"/>
            <a:ext cx="54845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27</a:t>
            </a:r>
            <a:endParaRPr lang="en-US" sz="1400" b="1">
              <a:solidFill>
                <a:srgbClr val="FFFFFF"/>
              </a:solidFill>
            </a:endParaRPr>
          </a:p>
        </p:txBody>
      </p:sp>
      <p:sp>
        <p:nvSpPr>
          <p:cNvPr id="2867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80" name="section2"/>
          <p:cNvSpPr/>
          <p:nvPr/>
        </p:nvSpPr>
        <p:spPr>
          <a:xfrm>
            <a:off x="0" y="0"/>
            <a:ext cx="20288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Goals and Requirements</a:t>
            </a:r>
            <a:endParaRPr lang="en-US" sz="1400" u="sng">
              <a:solidFill>
                <a:srgbClr val="17375E"/>
              </a:solidFill>
            </a:endParaRPr>
          </a:p>
        </p:txBody>
      </p:sp>
      <p:sp>
        <p:nvSpPr>
          <p:cNvPr id="28681" name="section3"/>
          <p:cNvSpPr/>
          <p:nvPr/>
        </p:nvSpPr>
        <p:spPr>
          <a:xfrm>
            <a:off x="20320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8682" name="section4"/>
          <p:cNvSpPr/>
          <p:nvPr/>
        </p:nvSpPr>
        <p:spPr>
          <a:xfrm>
            <a:off x="33020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8683" name="section5"/>
          <p:cNvSpPr/>
          <p:nvPr/>
        </p:nvSpPr>
        <p:spPr>
          <a:xfrm>
            <a:off x="52197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8684" name="section6"/>
          <p:cNvSpPr/>
          <p:nvPr/>
        </p:nvSpPr>
        <p:spPr>
          <a:xfrm>
            <a:off x="73660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35302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Effect transition="in" filter="wipe(down)">
                                      <p:cBhvr>
                                        <p:cTn id="7" dur="500"/>
                                        <p:tgtEl>
                                          <p:spTgt spid="286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676">
                                            <p:txEl>
                                              <p:pRg st="2" end="2"/>
                                            </p:txEl>
                                          </p:spTgt>
                                        </p:tgtEl>
                                        <p:attrNameLst>
                                          <p:attrName>style.visibility</p:attrName>
                                        </p:attrNameLst>
                                      </p:cBhvr>
                                      <p:to>
                                        <p:strVal val="visible"/>
                                      </p:to>
                                    </p:set>
                                    <p:animEffect transition="in" filter="wipe(down)">
                                      <p:cBhvr>
                                        <p:cTn id="12" dur="500"/>
                                        <p:tgtEl>
                                          <p:spTgt spid="28676">
                                            <p:txEl>
                                              <p:pRg st="2" end="2"/>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8676">
                                            <p:txEl>
                                              <p:pRg st="3" end="3"/>
                                            </p:txEl>
                                          </p:spTgt>
                                        </p:tgtEl>
                                        <p:attrNameLst>
                                          <p:attrName>style.visibility</p:attrName>
                                        </p:attrNameLst>
                                      </p:cBhvr>
                                      <p:to>
                                        <p:strVal val="visible"/>
                                      </p:to>
                                    </p:set>
                                    <p:animEffect transition="in" filter="wipe(down)">
                                      <p:cBhvr>
                                        <p:cTn id="15" dur="500"/>
                                        <p:tgtEl>
                                          <p:spTgt spid="2867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8676">
                                            <p:txEl>
                                              <p:pRg st="4" end="4"/>
                                            </p:txEl>
                                          </p:spTgt>
                                        </p:tgtEl>
                                        <p:attrNameLst>
                                          <p:attrName>style.visibility</p:attrName>
                                        </p:attrNameLst>
                                      </p:cBhvr>
                                      <p:to>
                                        <p:strVal val="visible"/>
                                      </p:to>
                                    </p:set>
                                    <p:animEffect transition="in" filter="wipe(down)">
                                      <p:cBhvr>
                                        <p:cTn id="20" dur="500"/>
                                        <p:tgtEl>
                                          <p:spTgt spid="28676">
                                            <p:txEl>
                                              <p:pRg st="4" end="4"/>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8676">
                                            <p:txEl>
                                              <p:pRg st="5" end="5"/>
                                            </p:txEl>
                                          </p:spTgt>
                                        </p:tgtEl>
                                        <p:attrNameLst>
                                          <p:attrName>style.visibility</p:attrName>
                                        </p:attrNameLst>
                                      </p:cBhvr>
                                      <p:to>
                                        <p:strVal val="visible"/>
                                      </p:to>
                                    </p:set>
                                    <p:animEffect transition="in" filter="wipe(down)">
                                      <p:cBhvr>
                                        <p:cTn id="23" dur="500"/>
                                        <p:tgtEl>
                                          <p:spTgt spid="28676">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8676">
                                            <p:txEl>
                                              <p:pRg st="6" end="6"/>
                                            </p:txEl>
                                          </p:spTgt>
                                        </p:tgtEl>
                                        <p:attrNameLst>
                                          <p:attrName>style.visibility</p:attrName>
                                        </p:attrNameLst>
                                      </p:cBhvr>
                                      <p:to>
                                        <p:strVal val="visible"/>
                                      </p:to>
                                    </p:set>
                                    <p:animEffect transition="in" filter="wipe(down)">
                                      <p:cBhvr>
                                        <p:cTn id="28" dur="500"/>
                                        <p:tgtEl>
                                          <p:spTgt spid="2867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pPr eaLnBrk="1" hangingPunct="1"/>
            <a:r>
              <a:rPr lang="en-GB" smtClean="0"/>
              <a:t>Requirements interaction</a:t>
            </a:r>
            <a:endParaRPr lang="en-US" smtClean="0"/>
          </a:p>
        </p:txBody>
      </p:sp>
      <p:sp>
        <p:nvSpPr>
          <p:cNvPr id="30724" name="Rectangle 3"/>
          <p:cNvSpPr>
            <a:spLocks noGrp="1" noChangeArrowheads="1"/>
          </p:cNvSpPr>
          <p:nvPr>
            <p:ph sz="quarter" idx="1"/>
          </p:nvPr>
        </p:nvSpPr>
        <p:spPr/>
        <p:txBody>
          <a:bodyPr/>
          <a:lstStyle/>
          <a:p>
            <a:pPr eaLnBrk="1" hangingPunct="1">
              <a:lnSpc>
                <a:spcPct val="90000"/>
              </a:lnSpc>
            </a:pPr>
            <a:r>
              <a:rPr lang="en-GB" sz="2800" dirty="0" smtClean="0"/>
              <a:t>Conflicts between different functional requirements are common in complex systems.</a:t>
            </a:r>
          </a:p>
          <a:p>
            <a:pPr eaLnBrk="1" hangingPunct="1">
              <a:lnSpc>
                <a:spcPct val="90000"/>
              </a:lnSpc>
            </a:pPr>
            <a:r>
              <a:rPr lang="en-GB" sz="2800" dirty="0" smtClean="0"/>
              <a:t>Example</a:t>
            </a:r>
          </a:p>
          <a:p>
            <a:pPr lvl="1" eaLnBrk="1" hangingPunct="1">
              <a:lnSpc>
                <a:spcPct val="90000"/>
              </a:lnSpc>
            </a:pPr>
            <a:r>
              <a:rPr lang="en-GB" sz="2400" dirty="0" smtClean="0"/>
              <a:t>The system should allow the user to change all details before doing the process.</a:t>
            </a:r>
          </a:p>
          <a:p>
            <a:pPr lvl="1" eaLnBrk="1" hangingPunct="1">
              <a:lnSpc>
                <a:spcPct val="90000"/>
              </a:lnSpc>
            </a:pPr>
            <a:r>
              <a:rPr lang="en-GB" sz="2400" dirty="0" smtClean="0"/>
              <a:t>The system should be easy to use by elderly people</a:t>
            </a:r>
            <a:endParaRPr lang="en-US" sz="2400" dirty="0" smtClean="0"/>
          </a:p>
        </p:txBody>
      </p:sp>
      <p:sp>
        <p:nvSpPr>
          <p:cNvPr id="30722" name="Slide Number Placeholder 5"/>
          <p:cNvSpPr>
            <a:spLocks noGrp="1"/>
          </p:cNvSpPr>
          <p:nvPr>
            <p:ph type="sldNum" sz="quarter" idx="12"/>
          </p:nvPr>
        </p:nvSpPr>
        <p:spPr>
          <a:noFill/>
        </p:spPr>
        <p:txBody>
          <a:bodyPr/>
          <a:lstStyle/>
          <a:p>
            <a:fld id="{F323ADE9-DE62-4441-B43E-13F5DCF71313}" type="slidenum">
              <a:rPr lang="ar-SA"/>
              <a:pPr/>
              <a:t>20</a:t>
            </a:fld>
            <a:endParaRPr lang="en-US"/>
          </a:p>
        </p:txBody>
      </p:sp>
      <p:pic>
        <p:nvPicPr>
          <p:cNvPr id="30725" name="Picture 2"/>
          <p:cNvPicPr>
            <a:picLocks noChangeAspect="1" noChangeArrowheads="1"/>
          </p:cNvPicPr>
          <p:nvPr/>
        </p:nvPicPr>
        <p:blipFill>
          <a:blip r:embed="rId2"/>
          <a:srcRect/>
          <a:stretch>
            <a:fillRect/>
          </a:stretch>
        </p:blipFill>
        <p:spPr bwMode="auto">
          <a:xfrm>
            <a:off x="3581400" y="3962400"/>
            <a:ext cx="1171575" cy="1171575"/>
          </a:xfrm>
          <a:prstGeom prst="rect">
            <a:avLst/>
          </a:prstGeom>
          <a:noFill/>
          <a:ln w="9525">
            <a:noFill/>
            <a:miter lim="800000"/>
            <a:headEnd/>
            <a:tailEnd/>
          </a:ln>
        </p:spPr>
      </p:pic>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0" name="PB"/>
          <p:cNvSpPr/>
          <p:nvPr/>
        </p:nvSpPr>
        <p:spPr>
          <a:xfrm>
            <a:off x="12700" y="6718300"/>
            <a:ext cx="57131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27</a:t>
            </a:r>
            <a:endParaRPr lang="en-US" sz="1400" b="1">
              <a:solidFill>
                <a:srgbClr val="FFFFFF"/>
              </a:solidFill>
            </a:endParaRPr>
          </a:p>
        </p:txBody>
      </p:sp>
      <p:sp>
        <p:nvSpPr>
          <p:cNvPr id="3072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7"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0728"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30729"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30730"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30731"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77467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animEffect transition="in" filter="wipe(down)">
                                      <p:cBhvr>
                                        <p:cTn id="7" dur="500"/>
                                        <p:tgtEl>
                                          <p:spTgt spid="307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724">
                                            <p:txEl>
                                              <p:pRg st="1" end="1"/>
                                            </p:txEl>
                                          </p:spTgt>
                                        </p:tgtEl>
                                        <p:attrNameLst>
                                          <p:attrName>style.visibility</p:attrName>
                                        </p:attrNameLst>
                                      </p:cBhvr>
                                      <p:to>
                                        <p:strVal val="visible"/>
                                      </p:to>
                                    </p:set>
                                    <p:animEffect transition="in" filter="wipe(down)">
                                      <p:cBhvr>
                                        <p:cTn id="12" dur="500"/>
                                        <p:tgtEl>
                                          <p:spTgt spid="30724">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0724">
                                            <p:txEl>
                                              <p:pRg st="2" end="2"/>
                                            </p:txEl>
                                          </p:spTgt>
                                        </p:tgtEl>
                                        <p:attrNameLst>
                                          <p:attrName>style.visibility</p:attrName>
                                        </p:attrNameLst>
                                      </p:cBhvr>
                                      <p:to>
                                        <p:strVal val="visible"/>
                                      </p:to>
                                    </p:set>
                                    <p:animEffect transition="in" filter="wipe(down)">
                                      <p:cBhvr>
                                        <p:cTn id="15" dur="500"/>
                                        <p:tgtEl>
                                          <p:spTgt spid="30724">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4">
                                            <p:txEl>
                                              <p:pRg st="3" end="3"/>
                                            </p:txEl>
                                          </p:spTgt>
                                        </p:tgtEl>
                                        <p:attrNameLst>
                                          <p:attrName>style.visibility</p:attrName>
                                        </p:attrNameLst>
                                      </p:cBhvr>
                                      <p:to>
                                        <p:strVal val="visible"/>
                                      </p:to>
                                    </p:set>
                                    <p:animEffect transition="in" filter="wipe(down)">
                                      <p:cBhvr>
                                        <p:cTn id="18" dur="500"/>
                                        <p:tgtEl>
                                          <p:spTgt spid="30724">
                                            <p:txEl>
                                              <p:pRg st="3" end="3"/>
                                            </p:txEl>
                                          </p:spTgt>
                                        </p:tgtEl>
                                      </p:cBhvr>
                                    </p:animEffect>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30725"/>
                                        </p:tgtEl>
                                        <p:attrNameLst>
                                          <p:attrName>style.visibility</p:attrName>
                                        </p:attrNameLst>
                                      </p:cBhvr>
                                      <p:to>
                                        <p:strVal val="visible"/>
                                      </p:to>
                                    </p:set>
                                    <p:animEffect transition="in" filter="wipe(down)">
                                      <p:cBhvr>
                                        <p:cTn id="22" dur="5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Structured specifications</a:t>
            </a:r>
            <a:endParaRPr lang="en-US" dirty="0"/>
          </a:p>
        </p:txBody>
      </p:sp>
      <p:sp>
        <p:nvSpPr>
          <p:cNvPr id="3" name="Content Placeholder 2"/>
          <p:cNvSpPr>
            <a:spLocks noGrp="1"/>
          </p:cNvSpPr>
          <p:nvPr>
            <p:ph sz="quarter" idx="1"/>
          </p:nvPr>
        </p:nvSpPr>
        <p:spPr/>
        <p:txBody>
          <a:bodyPr/>
          <a:lstStyle/>
          <a:p>
            <a:r>
              <a:rPr lang="en-US" dirty="0" smtClean="0"/>
              <a:t>An approach to writing requirements where the freedom of the requirements writer is limited and requirements are written in a standard way.</a:t>
            </a:r>
          </a:p>
          <a:p>
            <a:r>
              <a:rPr lang="en-US" dirty="0" smtClean="0"/>
              <a:t>This works well for some types of requirements e.g. requirements for embedded control system but is sometimes too rigid for writing business system requirements.</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21</a:t>
            </a:fld>
            <a:endParaRPr lang="en-US"/>
          </a:p>
        </p:txBody>
      </p:sp>
      <p:grpSp>
        <p:nvGrpSpPr>
          <p:cNvPr id="6" name="Group 5"/>
          <p:cNvGrpSpPr/>
          <p:nvPr/>
        </p:nvGrpSpPr>
        <p:grpSpPr>
          <a:xfrm>
            <a:off x="6934200" y="228600"/>
            <a:ext cx="2092147" cy="967344"/>
            <a:chOff x="5203650" y="328004"/>
            <a:chExt cx="4842149" cy="2238858"/>
          </a:xfrm>
        </p:grpSpPr>
        <p:sp>
          <p:nvSpPr>
            <p:cNvPr id="7" name="Horizontal Scroll 6"/>
            <p:cNvSpPr/>
            <p:nvPr/>
          </p:nvSpPr>
          <p:spPr>
            <a:xfrm>
              <a:off x="6131796" y="638504"/>
              <a:ext cx="3914003"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4.3.2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B"/>
          <p:cNvSpPr/>
          <p:nvPr/>
        </p:nvSpPr>
        <p:spPr>
          <a:xfrm>
            <a:off x="12700" y="6718300"/>
            <a:ext cx="60000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27</a:t>
            </a:r>
            <a:endParaRPr lang="en-US" sz="1400" b="1">
              <a:solidFill>
                <a:srgbClr val="FFFFFF"/>
              </a:solidFill>
            </a:endParaRPr>
          </a:p>
        </p:txBody>
      </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42"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3"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4"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5"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2015183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noFill/>
          <a:ln/>
        </p:spPr>
        <p:txBody>
          <a:bodyPr lIns="90487" tIns="44450" rIns="90487" bIns="44450"/>
          <a:lstStyle/>
          <a:p>
            <a:r>
              <a:rPr lang="en-GB"/>
              <a:t>Form-based specifications</a:t>
            </a:r>
          </a:p>
        </p:txBody>
      </p:sp>
      <p:sp>
        <p:nvSpPr>
          <p:cNvPr id="67587" name="Rectangle 3"/>
          <p:cNvSpPr>
            <a:spLocks noGrp="1" noChangeArrowheads="1"/>
          </p:cNvSpPr>
          <p:nvPr>
            <p:ph sz="quarter" idx="1"/>
          </p:nvPr>
        </p:nvSpPr>
        <p:spPr>
          <a:noFill/>
          <a:ln/>
        </p:spPr>
        <p:txBody>
          <a:bodyPr lIns="90487" tIns="44450" rIns="90487" bIns="44450"/>
          <a:lstStyle/>
          <a:p>
            <a:pPr marL="514350" indent="-514350">
              <a:buFont typeface="+mj-lt"/>
              <a:buAutoNum type="arabicPeriod"/>
            </a:pPr>
            <a:r>
              <a:rPr lang="en-GB" dirty="0"/>
              <a:t>Definition of the function or entity.</a:t>
            </a:r>
          </a:p>
          <a:p>
            <a:pPr marL="514350" indent="-514350">
              <a:buFont typeface="+mj-lt"/>
              <a:buAutoNum type="arabicPeriod"/>
            </a:pPr>
            <a:r>
              <a:rPr lang="en-GB" dirty="0"/>
              <a:t>Description of inputs and where they come from.</a:t>
            </a:r>
          </a:p>
          <a:p>
            <a:pPr marL="514350" indent="-514350">
              <a:buFont typeface="+mj-lt"/>
              <a:buAutoNum type="arabicPeriod"/>
            </a:pPr>
            <a:r>
              <a:rPr lang="en-GB" dirty="0"/>
              <a:t>Description of outputs and where they go to.</a:t>
            </a:r>
            <a:endParaRPr lang="en-GB" dirty="0" smtClean="0"/>
          </a:p>
          <a:p>
            <a:pPr marL="514350" indent="-514350">
              <a:buFont typeface="+mj-lt"/>
              <a:buAutoNum type="arabicPeriod"/>
            </a:pPr>
            <a:r>
              <a:rPr lang="en-GB" dirty="0" smtClean="0"/>
              <a:t>Information about the information needed for the computation and other entities used.</a:t>
            </a:r>
          </a:p>
          <a:p>
            <a:pPr marL="514350" indent="-514350">
              <a:buFont typeface="+mj-lt"/>
              <a:buAutoNum type="arabicPeriod"/>
            </a:pPr>
            <a:r>
              <a:rPr lang="en-GB" dirty="0" smtClean="0"/>
              <a:t>Description of the action to be taken.</a:t>
            </a:r>
          </a:p>
          <a:p>
            <a:pPr marL="514350" indent="-514350">
              <a:buFont typeface="+mj-lt"/>
              <a:buAutoNum type="arabicPeriod"/>
            </a:pPr>
            <a:r>
              <a:rPr lang="en-GB" dirty="0"/>
              <a:t>Pre and post conditions (if appropriate).</a:t>
            </a:r>
          </a:p>
          <a:p>
            <a:pPr marL="514350" indent="-514350">
              <a:buFont typeface="+mj-lt"/>
              <a:buAutoNum type="arabicPeriod"/>
            </a:pPr>
            <a:r>
              <a:rPr lang="en-GB" dirty="0"/>
              <a:t>The side effects (if any) of the function.</a:t>
            </a:r>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4" name="PB"/>
          <p:cNvSpPr/>
          <p:nvPr/>
        </p:nvSpPr>
        <p:spPr>
          <a:xfrm>
            <a:off x="12700" y="6718300"/>
            <a:ext cx="628697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27</a:t>
            </a:r>
            <a:endParaRPr lang="en-US" sz="1400" b="1">
              <a:solidFill>
                <a:srgbClr val="FFFFFF"/>
              </a:solidFill>
            </a:endParaRPr>
          </a:p>
        </p:txBody>
      </p:sp>
      <p:sp>
        <p:nvSpPr>
          <p:cNvPr id="6758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6759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6759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67592"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67593"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18153099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75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5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758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58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758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normAutofit fontScale="90000"/>
          </a:bodyPr>
          <a:lstStyle/>
          <a:p>
            <a:pPr eaLnBrk="1" hangingPunct="1"/>
            <a:r>
              <a:rPr lang="en-US" dirty="0" smtClean="0"/>
              <a:t>A structured specification of a requirement for an insulin pump</a:t>
            </a:r>
            <a:r>
              <a:rPr lang="en-GB" dirty="0" smtClean="0"/>
              <a:t> </a:t>
            </a:r>
            <a:endParaRPr lang="en-US" dirty="0" smtClean="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23</a:t>
            </a:fld>
            <a:endParaRPr lang="en-US"/>
          </a:p>
        </p:txBody>
      </p:sp>
      <p:graphicFrame>
        <p:nvGraphicFramePr>
          <p:cNvPr id="27650" name="Object 2"/>
          <p:cNvGraphicFramePr>
            <a:graphicFrameLocks noChangeAspect="1"/>
          </p:cNvGraphicFramePr>
          <p:nvPr>
            <p:extLst>
              <p:ext uri="{D42A27DB-BD31-4B8C-83A1-F6EECF244321}">
                <p14:modId xmlns:p14="http://schemas.microsoft.com/office/powerpoint/2010/main" val="1871685797"/>
              </p:ext>
            </p:extLst>
          </p:nvPr>
        </p:nvGraphicFramePr>
        <p:xfrm>
          <a:off x="817562" y="1371600"/>
          <a:ext cx="7412038" cy="4191000"/>
        </p:xfrm>
        <a:graphic>
          <a:graphicData uri="http://schemas.openxmlformats.org/presentationml/2006/ole">
            <mc:AlternateContent xmlns:mc="http://schemas.openxmlformats.org/markup-compatibility/2006">
              <mc:Choice xmlns:v="urn:schemas-microsoft-com:vml" Requires="v">
                <p:oleObj spid="_x0000_s1045" name="Document" r:id="rId4" imgW="7418250" imgH="3320900" progId="Word.Document.12">
                  <p:embed/>
                </p:oleObj>
              </mc:Choice>
              <mc:Fallback>
                <p:oleObj name="Document" r:id="rId4" imgW="7418250" imgH="3320900" progId="Word.Document.12">
                  <p:embed/>
                  <p:pic>
                    <p:nvPicPr>
                      <p:cNvPr id="0" name=""/>
                      <p:cNvPicPr>
                        <a:picLocks noChangeAspect="1" noChangeArrowheads="1"/>
                      </p:cNvPicPr>
                      <p:nvPr/>
                    </p:nvPicPr>
                    <p:blipFill>
                      <a:blip r:embed="rId5"/>
                      <a:srcRect/>
                      <a:stretch>
                        <a:fillRect/>
                      </a:stretch>
                    </p:blipFill>
                    <p:spPr bwMode="auto">
                      <a:xfrm>
                        <a:off x="817562" y="1371600"/>
                        <a:ext cx="7412038" cy="4191000"/>
                      </a:xfrm>
                      <a:prstGeom prst="rect">
                        <a:avLst/>
                      </a:prstGeom>
                      <a:noFill/>
                      <a:ln>
                        <a:noFill/>
                      </a:ln>
                      <a:extLst/>
                    </p:spPr>
                  </p:pic>
                </p:oleObj>
              </mc:Fallback>
            </mc:AlternateContent>
          </a:graphicData>
        </a:graphic>
      </p:graphicFrame>
      <p:sp>
        <p:nvSpPr>
          <p:cNvPr id="2764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B"/>
          <p:cNvSpPr/>
          <p:nvPr/>
        </p:nvSpPr>
        <p:spPr>
          <a:xfrm>
            <a:off x="12700" y="6718300"/>
            <a:ext cx="657389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7658"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12921721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normAutofit fontScale="90000"/>
          </a:bodyPr>
          <a:lstStyle/>
          <a:p>
            <a:pPr eaLnBrk="1" hangingPunct="1"/>
            <a:r>
              <a:rPr lang="en-US" dirty="0" smtClean="0"/>
              <a:t>A structured specification of a requirement for an insulin pump</a:t>
            </a:r>
            <a:r>
              <a:rPr lang="en-GB" dirty="0" smtClean="0"/>
              <a:t> </a:t>
            </a:r>
            <a:endParaRPr lang="en-US" dirty="0" smtClean="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24</a:t>
            </a:fld>
            <a:endParaRPr lang="en-US"/>
          </a:p>
        </p:txBody>
      </p:sp>
      <p:graphicFrame>
        <p:nvGraphicFramePr>
          <p:cNvPr id="27650" name="Object 2"/>
          <p:cNvGraphicFramePr>
            <a:graphicFrameLocks noChangeAspect="1"/>
          </p:cNvGraphicFramePr>
          <p:nvPr/>
        </p:nvGraphicFramePr>
        <p:xfrm>
          <a:off x="1295400" y="1690688"/>
          <a:ext cx="5943600" cy="4445000"/>
        </p:xfrm>
        <a:graphic>
          <a:graphicData uri="http://schemas.openxmlformats.org/presentationml/2006/ole">
            <mc:AlternateContent xmlns:mc="http://schemas.openxmlformats.org/markup-compatibility/2006">
              <mc:Choice xmlns:v="urn:schemas-microsoft-com:vml" Requires="v">
                <p:oleObj spid="_x0000_s2069" name="Document" r:id="rId4" imgW="5943600" imgH="4445000" progId="Word.Document.12">
                  <p:embed/>
                </p:oleObj>
              </mc:Choice>
              <mc:Fallback>
                <p:oleObj name="Document" r:id="rId4" imgW="5943600" imgH="4445000"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690688"/>
                        <a:ext cx="5943600" cy="444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764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B"/>
          <p:cNvSpPr/>
          <p:nvPr/>
        </p:nvSpPr>
        <p:spPr>
          <a:xfrm>
            <a:off x="12700" y="6718300"/>
            <a:ext cx="686082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24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7658"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9266057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Tabular specification</a:t>
            </a:r>
          </a:p>
        </p:txBody>
      </p:sp>
      <p:sp>
        <p:nvSpPr>
          <p:cNvPr id="82947" name="Rectangle 3"/>
          <p:cNvSpPr>
            <a:spLocks noGrp="1" noChangeArrowheads="1"/>
          </p:cNvSpPr>
          <p:nvPr>
            <p:ph sz="quarter" idx="1"/>
          </p:nvPr>
        </p:nvSpPr>
        <p:spPr/>
        <p:txBody>
          <a:bodyPr/>
          <a:lstStyle/>
          <a:p>
            <a:r>
              <a:rPr lang="en-US" dirty="0"/>
              <a:t>Used to supplement natural language.</a:t>
            </a:r>
          </a:p>
          <a:p>
            <a:r>
              <a:rPr lang="en-US" dirty="0"/>
              <a:t>Particularly useful when you have to define a number of possible alternative courses of action</a:t>
            </a:r>
            <a:r>
              <a:rPr lang="en-US" dirty="0" smtClean="0"/>
              <a:t>.</a:t>
            </a:r>
          </a:p>
          <a:p>
            <a:r>
              <a:rPr lang="en-US" dirty="0" smtClean="0"/>
              <a:t>For example, the insulin pump systems bases its computations on the rate of change of blood sugar level and the tabular specification explains how to calculate the insulin requirement for different scenarios.</a:t>
            </a:r>
            <a:endParaRPr lang="en-US" dirty="0"/>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4" name="PB"/>
          <p:cNvSpPr/>
          <p:nvPr/>
        </p:nvSpPr>
        <p:spPr>
          <a:xfrm>
            <a:off x="12700" y="6718300"/>
            <a:ext cx="714774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25 of 27</a:t>
            </a:r>
            <a:endParaRPr lang="en-US" sz="1400" b="1">
              <a:solidFill>
                <a:srgbClr val="FFFFFF"/>
              </a:solidFill>
            </a:endParaRPr>
          </a:p>
        </p:txBody>
      </p:sp>
      <p:sp>
        <p:nvSpPr>
          <p:cNvPr id="8294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8295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8295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82952"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82953"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363165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9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9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304800"/>
            <a:ext cx="8229600" cy="990600"/>
          </a:xfrm>
        </p:spPr>
        <p:txBody>
          <a:bodyPr>
            <a:normAutofit/>
          </a:bodyPr>
          <a:lstStyle/>
          <a:p>
            <a:pPr eaLnBrk="1" hangingPunct="1"/>
            <a:r>
              <a:rPr lang="en-US" sz="2800" dirty="0" smtClean="0"/>
              <a:t>Tabular specification of computation for an insulin pump</a:t>
            </a:r>
            <a:r>
              <a:rPr lang="en-GB" sz="2800" dirty="0" smtClean="0"/>
              <a:t> </a:t>
            </a:r>
            <a:endParaRPr lang="en-US" sz="2800" dirty="0" smtClean="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26</a:t>
            </a:fld>
            <a:endParaRPr lang="en-US"/>
          </a:p>
        </p:txBody>
      </p:sp>
      <p:graphicFrame>
        <p:nvGraphicFramePr>
          <p:cNvPr id="4" name="Table 3"/>
          <p:cNvGraphicFramePr>
            <a:graphicFrameLocks noGrp="1"/>
          </p:cNvGraphicFramePr>
          <p:nvPr/>
        </p:nvGraphicFramePr>
        <p:xfrm>
          <a:off x="685800" y="1981200"/>
          <a:ext cx="6461125" cy="3481389"/>
        </p:xfrm>
        <a:graphic>
          <a:graphicData uri="http://schemas.openxmlformats.org/drawingml/2006/table">
            <a:tbl>
              <a:tblPr/>
              <a:tblGrid>
                <a:gridCol w="3810000"/>
                <a:gridCol w="2651125"/>
              </a:tblGrid>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Condition</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Action</a:t>
                      </a:r>
                      <a:endParaRPr kumimoji="0" lang="en-GB" sz="1600" b="1"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a:ea typeface="Times New Roman" charset="0"/>
                          <a:cs typeface="Arial"/>
                        </a:rPr>
                        <a:t>Sugar level falling (r2 &lt; r1)</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stable (r2 = r1)</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increasing and rate of increase decreasing</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a:t>
                      </a:r>
                      <a:r>
                        <a:rPr kumimoji="0" lang="en-GB" sz="1600" b="0" i="0" u="none" strike="noStrike" cap="none" normalizeH="0" baseline="0" dirty="0">
                          <a:ln>
                            <a:noFill/>
                          </a:ln>
                          <a:solidFill>
                            <a:srgbClr val="000000"/>
                          </a:solidFill>
                          <a:effectLst/>
                          <a:latin typeface="Arial"/>
                          <a:ea typeface="Times New Roman" charset="0"/>
                          <a:cs typeface="Arial"/>
                        </a:rPr>
                        <a:t>(r2 – r1) &lt; (r1 – r0))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096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increasing and rate of increase stable or increasing</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a:t>
                      </a:r>
                      <a:r>
                        <a:rPr kumimoji="0" lang="en-GB" sz="1600" b="0" i="0" u="none" strike="noStrike" cap="none" normalizeH="0" baseline="0" dirty="0">
                          <a:ln>
                            <a:noFill/>
                          </a:ln>
                          <a:solidFill>
                            <a:srgbClr val="000000"/>
                          </a:solidFill>
                          <a:effectLst/>
                          <a:latin typeface="Arial"/>
                          <a:ea typeface="Times New Roman" charset="0"/>
                          <a:cs typeface="Arial"/>
                        </a:rPr>
                        <a:t>(r2 – r1) ≥ (r1 – r0))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      round </a:t>
                      </a:r>
                      <a:r>
                        <a:rPr kumimoji="0" lang="en-GB" sz="1600" b="0" i="0" u="none" strike="noStrike" cap="none" normalizeH="0" baseline="0" dirty="0">
                          <a:ln>
                            <a:noFill/>
                          </a:ln>
                          <a:solidFill>
                            <a:srgbClr val="000000"/>
                          </a:solidFill>
                          <a:effectLst/>
                          <a:latin typeface="Arial"/>
                          <a:ea typeface="Times New Roman" charset="0"/>
                          <a:cs typeface="Arial"/>
                        </a:rPr>
                        <a:t>((r2 – r1)/4)</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If rounded result = 0 then </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a:t>
                      </a:r>
                      <a:r>
                        <a:rPr kumimoji="0" lang="en-GB" sz="1600" b="0" i="0" u="none" strike="noStrike" cap="none" normalizeH="0" baseline="0" dirty="0" err="1">
                          <a:ln>
                            <a:noFill/>
                          </a:ln>
                          <a:solidFill>
                            <a:srgbClr val="000000"/>
                          </a:solidFill>
                          <a:effectLst/>
                          <a:latin typeface="Arial"/>
                          <a:ea typeface="Times New Roman" charset="0"/>
                          <a:cs typeface="Arial"/>
                        </a:rPr>
                        <a:t>MinimumDose</a:t>
                      </a:r>
                      <a:endParaRPr kumimoji="0" lang="en-GB" sz="1600" b="0"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867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5" name="PB"/>
          <p:cNvSpPr/>
          <p:nvPr/>
        </p:nvSpPr>
        <p:spPr>
          <a:xfrm>
            <a:off x="12700" y="6718300"/>
            <a:ext cx="743467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26 of 27</a:t>
            </a:r>
            <a:endParaRPr lang="en-US" sz="1400" b="1">
              <a:solidFill>
                <a:srgbClr val="FFFFFF"/>
              </a:solidFill>
            </a:endParaRPr>
          </a:p>
        </p:txBody>
      </p:sp>
      <p:sp>
        <p:nvSpPr>
          <p:cNvPr id="2867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867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868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868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8682"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40043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800" dirty="0"/>
              <a:t>The software requirements document is an agreed statement of the system requirements. It should be organized so that both system customers and software developers can use it.</a:t>
            </a:r>
            <a:endParaRPr lang="en-GB" sz="2800" dirty="0"/>
          </a:p>
          <a:p>
            <a:endParaRPr lang="en-US" sz="2800" dirty="0" smtClean="0"/>
          </a:p>
          <a:p>
            <a:r>
              <a:rPr lang="en-US" sz="2800" dirty="0" smtClean="0"/>
              <a:t>Requirements can be written using different methods</a:t>
            </a:r>
          </a:p>
          <a:p>
            <a:pPr lvl="1"/>
            <a:r>
              <a:rPr lang="en-US" sz="2500" dirty="0" smtClean="0"/>
              <a:t>Natural language</a:t>
            </a:r>
          </a:p>
          <a:p>
            <a:pPr lvl="1"/>
            <a:r>
              <a:rPr lang="en-US" sz="2500" dirty="0" smtClean="0"/>
              <a:t>Structured specification</a:t>
            </a:r>
          </a:p>
        </p:txBody>
      </p:sp>
      <p:sp>
        <p:nvSpPr>
          <p:cNvPr id="3" name="Slide Number Placeholder 2"/>
          <p:cNvSpPr>
            <a:spLocks noGrp="1"/>
          </p:cNvSpPr>
          <p:nvPr>
            <p:ph type="sldNum" sz="quarter" idx="12"/>
          </p:nvPr>
        </p:nvSpPr>
        <p:spPr/>
        <p:txBody>
          <a:bodyPr/>
          <a:lstStyle/>
          <a:p>
            <a:fld id="{E6EFA536-BF07-417E-9D69-F23A20C07272}" type="slidenum">
              <a:rPr lang="en-US" smtClean="0"/>
              <a:pPr/>
              <a:t>27</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GB" smtClean="0"/>
              <a:t>Examples</a:t>
            </a:r>
            <a:endParaRPr lang="en-US" smtClean="0"/>
          </a:p>
        </p:txBody>
      </p:sp>
      <p:sp>
        <p:nvSpPr>
          <p:cNvPr id="29700" name="Rectangle 3"/>
          <p:cNvSpPr>
            <a:spLocks noGrp="1" noChangeArrowheads="1"/>
          </p:cNvSpPr>
          <p:nvPr>
            <p:ph sz="quarter" idx="1"/>
          </p:nvPr>
        </p:nvSpPr>
        <p:spPr/>
        <p:txBody>
          <a:bodyPr/>
          <a:lstStyle/>
          <a:p>
            <a:pPr eaLnBrk="1" hangingPunct="1">
              <a:spcBef>
                <a:spcPts val="600"/>
              </a:spcBef>
            </a:pPr>
            <a:r>
              <a:rPr lang="en-GB" sz="2800" b="1" dirty="0" smtClean="0"/>
              <a:t>A system goal</a:t>
            </a:r>
            <a:endParaRPr lang="en-GB" sz="2800" dirty="0" smtClean="0"/>
          </a:p>
          <a:p>
            <a:pPr lvl="1" eaLnBrk="1" hangingPunct="1"/>
            <a:r>
              <a:rPr lang="en-GB" sz="2400" dirty="0" smtClean="0"/>
              <a:t>The system should be easy to use by experienced controllers and should be organised in such a way that user errors are minimised.</a:t>
            </a:r>
          </a:p>
          <a:p>
            <a:pPr eaLnBrk="1" hangingPunct="1">
              <a:spcBef>
                <a:spcPts val="600"/>
              </a:spcBef>
            </a:pPr>
            <a:r>
              <a:rPr lang="en-GB" sz="2800" b="1" dirty="0" smtClean="0"/>
              <a:t>A verifiable non-functional requirement</a:t>
            </a:r>
            <a:endParaRPr lang="en-GB" sz="2800" dirty="0" smtClean="0"/>
          </a:p>
          <a:p>
            <a:pPr lvl="1" eaLnBrk="1" hangingPunct="1"/>
            <a:r>
              <a:rPr lang="en-GB" sz="2400" dirty="0" smtClean="0"/>
              <a:t>Experienced controllers shall be able to use all the system functions after a total of two hours training. After this training, the average number of errors made by experienced users shall not exceed two per day.</a:t>
            </a:r>
            <a:endParaRPr lang="en-US" sz="2400" dirty="0" smtClean="0"/>
          </a:p>
        </p:txBody>
      </p:sp>
      <p:sp>
        <p:nvSpPr>
          <p:cNvPr id="29698" name="Slide Number Placeholder 5"/>
          <p:cNvSpPr>
            <a:spLocks noGrp="1"/>
          </p:cNvSpPr>
          <p:nvPr>
            <p:ph type="sldNum" sz="quarter" idx="12"/>
          </p:nvPr>
        </p:nvSpPr>
        <p:spPr>
          <a:noFill/>
        </p:spPr>
        <p:txBody>
          <a:bodyPr/>
          <a:lstStyle/>
          <a:p>
            <a:fld id="{649FF9B3-D7DE-4F81-885D-CA793544FE81}" type="slidenum">
              <a:rPr lang="ar-SA"/>
              <a:pPr/>
              <a:t>3</a:t>
            </a:fld>
            <a:endParaRPr lang="en-US"/>
          </a:p>
        </p:txBody>
      </p:sp>
      <p:pic>
        <p:nvPicPr>
          <p:cNvPr id="29701" name="Picture 2"/>
          <p:cNvPicPr>
            <a:picLocks noChangeAspect="1" noChangeArrowheads="1"/>
          </p:cNvPicPr>
          <p:nvPr/>
        </p:nvPicPr>
        <p:blipFill>
          <a:blip r:embed="rId2"/>
          <a:srcRect/>
          <a:stretch>
            <a:fillRect/>
          </a:stretch>
        </p:blipFill>
        <p:spPr bwMode="auto">
          <a:xfrm>
            <a:off x="7620000" y="4648200"/>
            <a:ext cx="1123950" cy="1447800"/>
          </a:xfrm>
          <a:prstGeom prst="rect">
            <a:avLst/>
          </a:prstGeom>
          <a:noFill/>
          <a:ln w="9525">
            <a:noFill/>
            <a:miter lim="800000"/>
            <a:headEnd/>
            <a:tailEnd/>
          </a:ln>
        </p:spPr>
      </p:pic>
      <p:sp>
        <p:nvSpPr>
          <p:cNvPr id="2969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02" name="PB"/>
          <p:cNvSpPr/>
          <p:nvPr/>
        </p:nvSpPr>
        <p:spPr>
          <a:xfrm>
            <a:off x="12700" y="6718300"/>
            <a:ext cx="83537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0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27</a:t>
            </a:r>
            <a:endParaRPr lang="en-US" sz="1400" b="1">
              <a:solidFill>
                <a:srgbClr val="FFFFFF"/>
              </a:solidFill>
            </a:endParaRPr>
          </a:p>
        </p:txBody>
      </p:sp>
      <p:sp>
        <p:nvSpPr>
          <p:cNvPr id="2970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05" name="section2"/>
          <p:cNvSpPr/>
          <p:nvPr/>
        </p:nvSpPr>
        <p:spPr>
          <a:xfrm>
            <a:off x="0" y="0"/>
            <a:ext cx="20288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Goals and Requirements</a:t>
            </a:r>
            <a:endParaRPr lang="en-US" sz="1400" u="sng">
              <a:solidFill>
                <a:srgbClr val="17375E"/>
              </a:solidFill>
            </a:endParaRPr>
          </a:p>
        </p:txBody>
      </p:sp>
      <p:sp>
        <p:nvSpPr>
          <p:cNvPr id="29706" name="section3"/>
          <p:cNvSpPr/>
          <p:nvPr/>
        </p:nvSpPr>
        <p:spPr>
          <a:xfrm>
            <a:off x="20320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9707" name="section4"/>
          <p:cNvSpPr/>
          <p:nvPr/>
        </p:nvSpPr>
        <p:spPr>
          <a:xfrm>
            <a:off x="33020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9708" name="section5"/>
          <p:cNvSpPr/>
          <p:nvPr/>
        </p:nvSpPr>
        <p:spPr>
          <a:xfrm>
            <a:off x="52197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9709" name="section6"/>
          <p:cNvSpPr/>
          <p:nvPr/>
        </p:nvSpPr>
        <p:spPr>
          <a:xfrm>
            <a:off x="73660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35369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wipe(down)">
                                      <p:cBhvr>
                                        <p:cTn id="7" dur="500"/>
                                        <p:tgtEl>
                                          <p:spTgt spid="29700">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700">
                                            <p:txEl>
                                              <p:pRg st="1" end="1"/>
                                            </p:txEl>
                                          </p:spTgt>
                                        </p:tgtEl>
                                        <p:attrNameLst>
                                          <p:attrName>style.visibility</p:attrName>
                                        </p:attrNameLst>
                                      </p:cBhvr>
                                      <p:to>
                                        <p:strVal val="visible"/>
                                      </p:to>
                                    </p:set>
                                    <p:animEffect transition="in" filter="wipe(down)">
                                      <p:cBhvr>
                                        <p:cTn id="10" dur="500"/>
                                        <p:tgtEl>
                                          <p:spTgt spid="2970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9700">
                                            <p:txEl>
                                              <p:pRg st="2" end="2"/>
                                            </p:txEl>
                                          </p:spTgt>
                                        </p:tgtEl>
                                        <p:attrNameLst>
                                          <p:attrName>style.visibility</p:attrName>
                                        </p:attrNameLst>
                                      </p:cBhvr>
                                      <p:to>
                                        <p:strVal val="visible"/>
                                      </p:to>
                                    </p:set>
                                    <p:animEffect transition="in" filter="wipe(down)">
                                      <p:cBhvr>
                                        <p:cTn id="15" dur="500"/>
                                        <p:tgtEl>
                                          <p:spTgt spid="29700">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700">
                                            <p:txEl>
                                              <p:pRg st="3" end="3"/>
                                            </p:txEl>
                                          </p:spTgt>
                                        </p:tgtEl>
                                        <p:attrNameLst>
                                          <p:attrName>style.visibility</p:attrName>
                                        </p:attrNameLst>
                                      </p:cBhvr>
                                      <p:to>
                                        <p:strVal val="visible"/>
                                      </p:to>
                                    </p:set>
                                    <p:animEffect transition="in" filter="wipe(down)">
                                      <p:cBhvr>
                                        <p:cTn id="18" dur="500"/>
                                        <p:tgtEl>
                                          <p:spTgt spid="297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76200"/>
            <a:ext cx="8229600" cy="990600"/>
          </a:xfrm>
        </p:spPr>
        <p:txBody>
          <a:bodyPr>
            <a:normAutofit/>
          </a:bodyPr>
          <a:lstStyle/>
          <a:p>
            <a:pPr eaLnBrk="1" hangingPunct="1"/>
            <a:r>
              <a:rPr lang="en-US" sz="2400" dirty="0" smtClean="0"/>
              <a:t>Metrics for specifying nonfunctional requirements</a:t>
            </a:r>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4</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596512424"/>
              </p:ext>
            </p:extLst>
          </p:nvPr>
        </p:nvGraphicFramePr>
        <p:xfrm>
          <a:off x="276225" y="937256"/>
          <a:ext cx="8334375" cy="5463544"/>
        </p:xfrm>
        <a:graphic>
          <a:graphicData uri="http://schemas.openxmlformats.org/drawingml/2006/table">
            <a:tbl>
              <a:tblPr/>
              <a:tblGrid>
                <a:gridCol w="3229570"/>
                <a:gridCol w="5104805"/>
              </a:tblGrid>
              <a:tr h="46672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0000"/>
                          </a:solidFill>
                          <a:effectLst/>
                          <a:latin typeface="Arial"/>
                          <a:ea typeface="Times New Roman" charset="0"/>
                          <a:cs typeface="Arial"/>
                        </a:rPr>
                        <a:t>Property</a:t>
                      </a:r>
                    </a:p>
                  </a:txBody>
                  <a:tcPr marL="79871" marR="79871" marT="100013"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0000"/>
                          </a:solidFill>
                          <a:effectLst/>
                          <a:latin typeface="Arial"/>
                          <a:ea typeface="Times New Roman" charset="0"/>
                          <a:cs typeface="Arial"/>
                        </a:rPr>
                        <a:t>Measure</a:t>
                      </a:r>
                    </a:p>
                  </a:txBody>
                  <a:tcPr marL="79871" marR="79871" marT="100013"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001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Arial"/>
                          <a:ea typeface="Times New Roman" charset="0"/>
                          <a:cs typeface="Arial"/>
                        </a:rPr>
                        <a:t>Speed</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Processed transactions/second</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User/event response time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Screen refresh time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34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a:ea typeface="Times New Roman" charset="0"/>
                          <a:cs typeface="Arial"/>
                        </a:rPr>
                        <a:t>Size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Mbytes</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Number of ROM chips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334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Ease of use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Training time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Number of help frames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16681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a:ea typeface="Times New Roman" charset="0"/>
                          <a:cs typeface="Arial"/>
                        </a:rPr>
                        <a:t>Reliability</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Mean time to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Probability of unavailability</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Rate of failure occurrence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Availability</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001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a:ea typeface="Times New Roman" charset="0"/>
                          <a:cs typeface="Arial"/>
                        </a:rPr>
                        <a:t>Robustness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Time to restart after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Percentage of events causing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Probability of data corruption on failure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34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Portability</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Percentage of target dependent statements</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Number of target systems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253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3" name="PB"/>
          <p:cNvSpPr/>
          <p:nvPr/>
        </p:nvSpPr>
        <p:spPr>
          <a:xfrm>
            <a:off x="12700" y="6718300"/>
            <a:ext cx="112230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27</a:t>
            </a:r>
            <a:endParaRPr lang="en-US" sz="1400" b="1">
              <a:solidFill>
                <a:srgbClr val="FFFFFF"/>
              </a:solidFill>
            </a:endParaRPr>
          </a:p>
        </p:txBody>
      </p:sp>
      <p:sp>
        <p:nvSpPr>
          <p:cNvPr id="2253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6" name="section2"/>
          <p:cNvSpPr/>
          <p:nvPr/>
        </p:nvSpPr>
        <p:spPr>
          <a:xfrm>
            <a:off x="0" y="0"/>
            <a:ext cx="20288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Goals and Requirements</a:t>
            </a:r>
            <a:endParaRPr lang="en-US" sz="1400" u="sng">
              <a:solidFill>
                <a:srgbClr val="17375E"/>
              </a:solidFill>
            </a:endParaRPr>
          </a:p>
        </p:txBody>
      </p:sp>
      <p:sp>
        <p:nvSpPr>
          <p:cNvPr id="22537" name="section3"/>
          <p:cNvSpPr/>
          <p:nvPr/>
        </p:nvSpPr>
        <p:spPr>
          <a:xfrm>
            <a:off x="20320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2538" name="section4"/>
          <p:cNvSpPr/>
          <p:nvPr/>
        </p:nvSpPr>
        <p:spPr>
          <a:xfrm>
            <a:off x="33020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2539" name="section5"/>
          <p:cNvSpPr/>
          <p:nvPr/>
        </p:nvSpPr>
        <p:spPr>
          <a:xfrm>
            <a:off x="52197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2540" name="section6"/>
          <p:cNvSpPr/>
          <p:nvPr/>
        </p:nvSpPr>
        <p:spPr>
          <a:xfrm>
            <a:off x="73660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2698399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lstStyle/>
          <a:p>
            <a:r>
              <a:rPr lang="en-GB" dirty="0" smtClean="0"/>
              <a:t>Software requirements </a:t>
            </a:r>
            <a:r>
              <a:rPr lang="en-GB" dirty="0"/>
              <a:t>document</a:t>
            </a:r>
          </a:p>
        </p:txBody>
      </p:sp>
      <p:sp>
        <p:nvSpPr>
          <p:cNvPr id="16387" name="Rectangle 3"/>
          <p:cNvSpPr>
            <a:spLocks noGrp="1" noChangeArrowheads="1"/>
          </p:cNvSpPr>
          <p:nvPr>
            <p:ph sz="quarter" idx="1"/>
          </p:nvPr>
        </p:nvSpPr>
        <p:spPr>
          <a:xfrm>
            <a:off x="2971800" y="1219200"/>
            <a:ext cx="5715000" cy="4937760"/>
          </a:xfrm>
          <a:noFill/>
          <a:ln/>
        </p:spPr>
        <p:txBody>
          <a:bodyPr lIns="90487" tIns="44450" rIns="90487" bIns="44450">
            <a:normAutofit/>
          </a:bodyPr>
          <a:lstStyle/>
          <a:p>
            <a:r>
              <a:rPr lang="en-GB" sz="2400" dirty="0"/>
              <a:t>The</a:t>
            </a:r>
            <a:r>
              <a:rPr lang="en-GB" sz="2400" dirty="0" smtClean="0"/>
              <a:t> software requirements </a:t>
            </a:r>
            <a:r>
              <a:rPr lang="en-GB" sz="2400" dirty="0"/>
              <a:t>document is the official statement of what is required of the system developers</a:t>
            </a:r>
            <a:r>
              <a:rPr lang="en-GB" sz="2400" dirty="0" smtClean="0"/>
              <a:t>.</a:t>
            </a:r>
          </a:p>
          <a:p>
            <a:r>
              <a:rPr lang="en-GB" sz="2400" dirty="0" smtClean="0"/>
              <a:t>Should </a:t>
            </a:r>
            <a:r>
              <a:rPr lang="en-GB" sz="2400" dirty="0"/>
              <a:t>include both a definition of user requirements and a specification of the system requirements</a:t>
            </a:r>
            <a:r>
              <a:rPr lang="en-GB" sz="2400" dirty="0" smtClean="0"/>
              <a:t>.</a:t>
            </a:r>
          </a:p>
          <a:p>
            <a:r>
              <a:rPr lang="en-GB" sz="2400" dirty="0" smtClean="0"/>
              <a:t>It </a:t>
            </a:r>
            <a:r>
              <a:rPr lang="en-GB" sz="2400" dirty="0"/>
              <a:t>is NOT a design document. </a:t>
            </a:r>
            <a:r>
              <a:rPr lang="en-GB" sz="2400" dirty="0" smtClean="0"/>
              <a:t> As </a:t>
            </a:r>
            <a:r>
              <a:rPr lang="en-GB" sz="2400" dirty="0"/>
              <a:t>far as possible, it should set of WHAT the system should do rather than HOW it should do </a:t>
            </a:r>
            <a:r>
              <a:rPr lang="en-GB" sz="2400" dirty="0" smtClean="0"/>
              <a:t>it.</a:t>
            </a:r>
            <a:endParaRPr lang="en-GB" sz="2400" dirty="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5</a:t>
            </a:fld>
            <a:endParaRPr lang="en-US"/>
          </a:p>
        </p:txBody>
      </p:sp>
      <p:grpSp>
        <p:nvGrpSpPr>
          <p:cNvPr id="6" name="Group 5"/>
          <p:cNvGrpSpPr/>
          <p:nvPr/>
        </p:nvGrpSpPr>
        <p:grpSpPr>
          <a:xfrm>
            <a:off x="6625391" y="4869142"/>
            <a:ext cx="2291834" cy="1356002"/>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4.2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381000" y="1319793"/>
            <a:ext cx="2476311" cy="3446981"/>
            <a:chOff x="3301888" y="1319794"/>
            <a:chExt cx="4276725" cy="5953125"/>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96782">
              <a:off x="3301888" y="1319794"/>
              <a:ext cx="427672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txBox="1">
              <a:spLocks/>
            </p:cNvSpPr>
            <p:nvPr/>
          </p:nvSpPr>
          <p:spPr>
            <a:xfrm rot="21246470">
              <a:off x="3514303" y="1652174"/>
              <a:ext cx="3667736" cy="5333138"/>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dirty="0" smtClean="0"/>
                <a:t>     SRS Doc </a:t>
              </a:r>
            </a:p>
            <a:p>
              <a:pPr marL="0" indent="0">
                <a:buNone/>
              </a:pPr>
              <a:r>
                <a:rPr lang="en-US" sz="400" dirty="0"/>
                <a:t>The software requirements document is an agreed statement of the system requirements. It should be organized so that both system customers and software developers can use it.</a:t>
              </a:r>
              <a:endParaRPr lang="en-GB" sz="400" dirty="0"/>
            </a:p>
            <a:p>
              <a:pPr marL="0" indent="0">
                <a:buNone/>
              </a:pPr>
              <a:r>
                <a:rPr lang="en-US" sz="400" dirty="0"/>
                <a:t>The requirements engineering process is an iterative process including requirements elicitation, specification and validation.</a:t>
              </a:r>
              <a:endParaRPr lang="en-GB" sz="400" dirty="0"/>
            </a:p>
            <a:p>
              <a:pPr marL="0" indent="0">
                <a:buNone/>
              </a:pPr>
              <a:r>
                <a:rPr lang="en-US" sz="400" dirty="0"/>
                <a:t>Requirements elicitation and analysis is an iterative process that can be represented as a spiral of activities – requirements discovery, requirements classification and organization, requirements negotiation and requirements </a:t>
              </a:r>
              <a:r>
                <a:rPr lang="en-US" sz="400" dirty="0" err="1" smtClean="0"/>
                <a:t>documentation</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a:t>
              </a:r>
              <a:r>
                <a:rPr lang="en-US" sz="300" dirty="0" err="1" smtClean="0"/>
                <a:t>validation.Requirements</a:t>
              </a:r>
              <a:r>
                <a:rPr lang="en-US" sz="300" dirty="0" smtClean="0"/>
                <a:t> </a:t>
              </a:r>
              <a:r>
                <a:rPr lang="en-US" sz="300" dirty="0"/>
                <a:t>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a:t>
              </a:r>
              <a:r>
                <a:rPr lang="en-US" sz="300" dirty="0" err="1" smtClean="0"/>
                <a:t>validation.Requirements</a:t>
              </a:r>
              <a:r>
                <a:rPr lang="en-US" sz="300" dirty="0" smtClean="0"/>
                <a:t> </a:t>
              </a:r>
              <a:r>
                <a:rPr lang="en-US" sz="300" dirty="0"/>
                <a:t>elicitation and analysis is an iterative process that can be represented as a spiral of activities – requirements discovery, requirements classification </a:t>
              </a:r>
              <a:r>
                <a:rPr lang="en-US" sz="300" dirty="0" smtClean="0"/>
                <a:t>and</a:t>
              </a:r>
            </a:p>
            <a:p>
              <a:pPr marL="0" indent="0">
                <a:buNone/>
              </a:pPr>
              <a:r>
                <a:rPr lang="en-US" sz="300" dirty="0" smtClean="0"/>
                <a:t> </a:t>
              </a:r>
              <a:r>
                <a:rPr lang="en-US" sz="300" dirty="0"/>
                <a:t>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a:t>
              </a:r>
              <a:r>
                <a:rPr lang="en-US" sz="300" dirty="0" smtClean="0"/>
                <a:t>t</a:t>
              </a:r>
              <a:br>
                <a:rPr lang="en-US" sz="300" dirty="0" smtClean="0"/>
              </a:br>
              <a:r>
                <a:rPr lang="en-US" sz="300" dirty="0" smtClean="0"/>
                <a:t>hat </a:t>
              </a:r>
              <a:r>
                <a:rPr lang="en-US" sz="300" dirty="0"/>
                <a:t>can be represented as a spiral of activities – requirements discovery, </a:t>
              </a:r>
              <a:r>
                <a:rPr lang="en-US" sz="300" dirty="0" smtClean="0"/>
                <a:t/>
              </a:r>
              <a:br>
                <a:rPr lang="en-US" sz="300" dirty="0" smtClean="0"/>
              </a:br>
              <a:r>
                <a:rPr lang="en-US" sz="300" dirty="0" smtClean="0"/>
                <a:t>requirements </a:t>
              </a:r>
              <a:r>
                <a:rPr lang="en-US" sz="300" dirty="0"/>
                <a:t>classification and organization, requirements </a:t>
              </a:r>
              <a:r>
                <a:rPr lang="en-US" sz="300" dirty="0" smtClean="0"/>
                <a:t/>
              </a:r>
              <a:br>
                <a:rPr lang="en-US" sz="300" dirty="0" smtClean="0"/>
              </a:br>
              <a:r>
                <a:rPr lang="en-US" sz="300" dirty="0" err="1" smtClean="0"/>
                <a:t>negotiationeering</a:t>
              </a:r>
              <a:r>
                <a:rPr lang="en-US" sz="300" dirty="0" smtClean="0"/>
                <a:t> </a:t>
              </a:r>
              <a:r>
                <a:rPr lang="en-US" sz="300" dirty="0"/>
                <a:t>process </a:t>
              </a:r>
              <a:r>
                <a:rPr lang="en-US" sz="300" dirty="0" smtClean="0"/>
                <a:t/>
              </a:r>
              <a:br>
                <a:rPr lang="en-US" sz="300" dirty="0" smtClean="0"/>
              </a:br>
              <a:r>
                <a:rPr lang="en-US" sz="300" dirty="0" smtClean="0"/>
                <a:t>is </a:t>
              </a:r>
              <a:r>
                <a:rPr lang="en-US" sz="300" dirty="0"/>
                <a:t>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t>
              </a:r>
              <a:r>
                <a:rPr lang="en-US" sz="300" dirty="0" err="1" smtClean="0"/>
                <a:t>anented</a:t>
              </a:r>
              <a:r>
                <a:rPr lang="en-US" sz="300" dirty="0" smtClean="0"/>
                <a:t> </a:t>
              </a:r>
              <a:r>
                <a:rPr lang="en-US" sz="300" dirty="0"/>
                <a:t>as a spiral of activities – requirements discovery, requirements classification and organization, requirements </a:t>
              </a:r>
              <a:r>
                <a:rPr lang="en-US" sz="300" dirty="0" err="1"/>
                <a:t>negotiatio</a:t>
              </a:r>
              <a:endParaRPr lang="en-US" sz="100" dirty="0" smtClean="0"/>
            </a:p>
          </p:txBody>
        </p:sp>
      </p:grpSp>
      <p:sp>
        <p:nvSpPr>
          <p:cNvPr id="1639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3" name="PB"/>
          <p:cNvSpPr/>
          <p:nvPr/>
        </p:nvSpPr>
        <p:spPr>
          <a:xfrm>
            <a:off x="12700" y="6718300"/>
            <a:ext cx="140923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27</a:t>
            </a:r>
            <a:endParaRPr lang="en-US" sz="1400" b="1">
              <a:solidFill>
                <a:srgbClr val="FFFFFF"/>
              </a:solidFill>
            </a:endParaRPr>
          </a:p>
        </p:txBody>
      </p:sp>
      <p:sp>
        <p:nvSpPr>
          <p:cNvPr id="1639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6"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16397"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16398"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16399"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16400"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8676631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rot="16200000">
            <a:off x="-2850444" y="1676400"/>
            <a:ext cx="8229600" cy="914400"/>
          </a:xfrm>
        </p:spPr>
        <p:txBody>
          <a:bodyPr>
            <a:normAutofit/>
          </a:bodyPr>
          <a:lstStyle/>
          <a:p>
            <a:r>
              <a:rPr lang="en-US" sz="2400" b="1" dirty="0"/>
              <a:t>Users of a requirements document</a:t>
            </a:r>
            <a:r>
              <a:rPr lang="en-GB" sz="2400" b="1" dirty="0"/>
              <a:t> </a:t>
            </a:r>
            <a:endParaRPr lang="en-US" sz="2400" b="1" dirty="0" smtClean="0"/>
          </a:p>
        </p:txBody>
      </p:sp>
      <p:pic>
        <p:nvPicPr>
          <p:cNvPr id="4" name="Picture 3" descr="4.6 ReqDocUsers.eps"/>
          <p:cNvPicPr>
            <a:picLocks noChangeAspect="1"/>
          </p:cNvPicPr>
          <p:nvPr/>
        </p:nvPicPr>
        <p:blipFill>
          <a:blip r:embed="rId3">
            <a:duotone>
              <a:prstClr val="black"/>
              <a:schemeClr val="accent1">
                <a:tint val="45000"/>
                <a:satMod val="400000"/>
              </a:schemeClr>
            </a:duotone>
          </a:blip>
          <a:stretch>
            <a:fillRect/>
          </a:stretch>
        </p:blipFill>
        <p:spPr>
          <a:xfrm>
            <a:off x="2438400" y="437984"/>
            <a:ext cx="4724400" cy="6039016"/>
          </a:xfrm>
          <a:prstGeom prst="rect">
            <a:avLst/>
          </a:prstGeom>
        </p:spPr>
      </p:pic>
      <p:sp>
        <p:nvSpPr>
          <p:cNvPr id="2355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7" name="PB"/>
          <p:cNvSpPr/>
          <p:nvPr/>
        </p:nvSpPr>
        <p:spPr>
          <a:xfrm>
            <a:off x="12700" y="6718300"/>
            <a:ext cx="169615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27</a:t>
            </a:r>
            <a:endParaRPr lang="en-US" sz="1400" b="1">
              <a:solidFill>
                <a:srgbClr val="FFFFFF"/>
              </a:solidFill>
            </a:endParaRPr>
          </a:p>
        </p:txBody>
      </p:sp>
      <p:sp>
        <p:nvSpPr>
          <p:cNvPr id="2355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0"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3561"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23562"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3563"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3564"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2337365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document variability</a:t>
            </a:r>
            <a:endParaRPr lang="en-US" dirty="0"/>
          </a:p>
        </p:txBody>
      </p:sp>
      <p:sp>
        <p:nvSpPr>
          <p:cNvPr id="3" name="Content Placeholder 2"/>
          <p:cNvSpPr>
            <a:spLocks noGrp="1"/>
          </p:cNvSpPr>
          <p:nvPr>
            <p:ph sz="quarter" idx="1"/>
          </p:nvPr>
        </p:nvSpPr>
        <p:spPr/>
        <p:txBody>
          <a:bodyPr/>
          <a:lstStyle/>
          <a:p>
            <a:r>
              <a:rPr lang="en-US" dirty="0" smtClean="0"/>
              <a:t>Information in requirements document depends on type of system and the approach to development used.</a:t>
            </a:r>
          </a:p>
          <a:p>
            <a:endParaRPr lang="en-US" dirty="0" smtClean="0"/>
          </a:p>
          <a:p>
            <a:r>
              <a:rPr lang="en-US" dirty="0" smtClean="0"/>
              <a:t>Systems developed incrementally will, typically, have less detail in the requirements document.</a:t>
            </a:r>
          </a:p>
          <a:p>
            <a:endParaRPr lang="en-US" dirty="0" smtClean="0"/>
          </a:p>
          <a:p>
            <a:r>
              <a:rPr lang="en-US" dirty="0" smtClean="0"/>
              <a:t>Requirements documents standards have been designed e.g. IEEE standard. These are mostly applicable to the requirements for large systems engineering projects.</a:t>
            </a:r>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7</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198308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76565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sz="2400" dirty="0" smtClean="0"/>
              <a:t>The structure of a requirements document (1/2)</a:t>
            </a:r>
            <a:r>
              <a:rPr lang="en-GB" sz="2400" dirty="0" smtClean="0"/>
              <a:t> </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668807599"/>
              </p:ext>
            </p:extLst>
          </p:nvPr>
        </p:nvGraphicFramePr>
        <p:xfrm>
          <a:off x="381000" y="1310639"/>
          <a:ext cx="8305800" cy="5090161"/>
        </p:xfrm>
        <a:graphic>
          <a:graphicData uri="http://schemas.openxmlformats.org/drawingml/2006/table">
            <a:tbl>
              <a:tblPr/>
              <a:tblGrid>
                <a:gridCol w="1996587"/>
                <a:gridCol w="6309213"/>
              </a:tblGrid>
              <a:tr h="45015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ea typeface="Times New Roman" charset="0"/>
                          <a:cs typeface="Times New Roman" charset="0"/>
                        </a:rPr>
                        <a:t>Chapter</a:t>
                      </a:r>
                      <a:endParaRPr kumimoji="0" lang="en-GB" sz="1400" b="1" i="0" u="none" strike="noStrike" cap="none" normalizeH="0" baseline="0" dirty="0" smtClean="0">
                        <a:ln>
                          <a:noFill/>
                        </a:ln>
                        <a:solidFill>
                          <a:srgbClr val="000000"/>
                        </a:solidFill>
                        <a:effectLst/>
                        <a:latin typeface="Arial" charset="0"/>
                        <a:ea typeface="Times New Roman" charset="0"/>
                        <a:cs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ea typeface="Times New Roman" charset="0"/>
                          <a:cs typeface="Times New Roman" charset="0"/>
                        </a:rPr>
                        <a:t>Description</a:t>
                      </a:r>
                      <a:endParaRPr kumimoji="0" lang="en-GB" sz="1400" b="1" i="0" u="none" strike="noStrike" cap="none" normalizeH="0" baseline="0" dirty="0" smtClean="0">
                        <a:ln>
                          <a:noFill/>
                        </a:ln>
                        <a:solidFill>
                          <a:srgbClr val="000000"/>
                        </a:solidFill>
                        <a:effectLst/>
                        <a:latin typeface="Arial" charset="0"/>
                        <a:ea typeface="Times New Roman" charset="0"/>
                        <a:cs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3104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Preface</a:t>
                      </a:r>
                      <a:endParaRPr kumimoji="0" lang="en-GB" sz="1400" b="0" i="0" u="none" strike="noStrike" cap="none" normalizeH="0" baseline="0" smtClean="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This should define the expected readership of the document and describe its version history, including a rationale for the creation of a new version and a summary of the changes made in each version. </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7343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Introduction</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ea typeface="Times New Roman" charset="0"/>
                          <a:cs typeface="Times New Roman" charset="0"/>
                        </a:rPr>
                        <a:t>This should describe the need for the system. It should briefly describe the system’s functions and explain how it will work with other systems. It should also describe how the system fits into the overall business or strategic objectives of the organization commissioning the software.</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88658">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Glossary</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This should define the technical terms used in the document. You should not make assumptions about the experience or expertise of the reader.</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315824">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User requirements definition</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Here, you describe the services provided for the user. The nonfunctional system requirements should also be described in this section. This description may use natural language, diagrams, or other notations that are understandable to customers. Product and process standards that must be followed should be specified.</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3104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charset="0"/>
                          <a:ea typeface="Times New Roman" charset="0"/>
                          <a:cs typeface="Times New Roman" charset="0"/>
                        </a:rPr>
                        <a:t>System architecture</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ea typeface="Times New Roman" charset="0"/>
                          <a:cs typeface="Times New Roman" charset="0"/>
                        </a:rPr>
                        <a:t>This chapter should present a high-level overview of the anticipated system architecture, showing the distribution of functions across system modules. Architectural components that are reused should be highlighted.</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227000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504585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The structure of a requirements document</a:t>
            </a:r>
            <a:r>
              <a:rPr lang="en-GB" sz="2400" dirty="0" smtClean="0"/>
              <a:t> </a:t>
            </a:r>
            <a:r>
              <a:rPr lang="en-US" sz="2400" dirty="0" smtClean="0"/>
              <a:t>(2/2</a:t>
            </a:r>
            <a:r>
              <a:rPr lang="en-US" sz="2400" dirty="0"/>
              <a:t>)</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865830586"/>
              </p:ext>
            </p:extLst>
          </p:nvPr>
        </p:nvGraphicFramePr>
        <p:xfrm>
          <a:off x="457200" y="1371600"/>
          <a:ext cx="8229600" cy="4680813"/>
        </p:xfrm>
        <a:graphic>
          <a:graphicData uri="http://schemas.openxmlformats.org/drawingml/2006/table">
            <a:tbl>
              <a:tblPr firstRow="1" bandRow="1">
                <a:tableStyleId>{5C22544A-7EE6-4342-B048-85BDC9FD1C3A}</a:tableStyleId>
              </a:tblPr>
              <a:tblGrid>
                <a:gridCol w="1676400"/>
                <a:gridCol w="6553200"/>
              </a:tblGrid>
              <a:tr h="319976">
                <a:tc>
                  <a:txBody>
                    <a:bodyPr/>
                    <a:lstStyle/>
                    <a:p>
                      <a:r>
                        <a:rPr lang="en-US" sz="1400" dirty="0" smtClean="0">
                          <a:solidFill>
                            <a:schemeClr val="tx1"/>
                          </a:solidFill>
                          <a:latin typeface="Arial"/>
                          <a:cs typeface="Arial"/>
                        </a:rPr>
                        <a:t>Chapter</a:t>
                      </a:r>
                      <a:endParaRPr lang="en-US" sz="1400" dirty="0">
                        <a:solidFill>
                          <a:schemeClr val="tx1"/>
                        </a:solidFill>
                        <a:latin typeface="Arial"/>
                        <a:cs typeface="Arial"/>
                      </a:endParaRPr>
                    </a:p>
                  </a:txBody>
                  <a:tcPr/>
                </a:tc>
                <a:tc>
                  <a:txBody>
                    <a:bodyPr/>
                    <a:lstStyle/>
                    <a:p>
                      <a:r>
                        <a:rPr lang="en-US" sz="1400" dirty="0" smtClean="0">
                          <a:solidFill>
                            <a:schemeClr val="tx1"/>
                          </a:solidFill>
                          <a:latin typeface="Arial"/>
                          <a:cs typeface="Arial"/>
                        </a:rPr>
                        <a:t>Description</a:t>
                      </a:r>
                      <a:endParaRPr lang="en-US" sz="1400" dirty="0">
                        <a:solidFill>
                          <a:schemeClr val="tx1"/>
                        </a:solidFill>
                        <a:latin typeface="Arial"/>
                        <a:cs typeface="Arial"/>
                      </a:endParaRPr>
                    </a:p>
                  </a:txBody>
                  <a:tcPr/>
                </a:tc>
              </a:tr>
              <a:tr h="69890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a:ea typeface="Times New Roman" charset="0"/>
                          <a:cs typeface="Arial"/>
                        </a:rPr>
                        <a:t>System requirements specification</a:t>
                      </a:r>
                      <a:endParaRPr kumimoji="0" lang="en-GB" sz="1400" b="0" i="0" u="none" strike="noStrike" cap="none" normalizeH="0" baseline="0" dirty="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should describe the functional and nonfunctional requirements in more detail. If necessary, further detail may also be added to the nonfunctional requirements. Interfaces to other systems may be defined.</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815281">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System models</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might include graphical system models showing the relationships between the system components and the system and its environment. Examples of possible models are object models, data-flow models, or semantic data models. </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99937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System evolution</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should describe the fundamental assumptions on which the system is based, and any anticipated changes due to hardware evolution, changing user needs, and so on. This section is useful for system designers as it may help them avoid design decisions that would constrain likely future changes to the system.</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118347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Appendices</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These should provide detailed, specific information that is related to the application being developed; for example, hardware and database descriptions. Hardware requirements define the minimal and optimal configurations for the system. Database requirements define the logical organization of the data used by the system and the relationships between data. </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631186">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Index</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a:ea typeface="Times New Roman" charset="0"/>
                          <a:cs typeface="Arial"/>
                        </a:rPr>
                        <a:t>Several indexes to the document may be included. As well as a normal alphabetic index, there may be an index of diagrams, an index of functions, and so on.</a:t>
                      </a:r>
                      <a:endParaRPr kumimoji="0" lang="en-GB" sz="1400" b="0" i="0" u="none" strike="noStrike" cap="none" normalizeH="0" baseline="0" dirty="0">
                        <a:ln>
                          <a:noFill/>
                        </a:ln>
                        <a:solidFill>
                          <a:srgbClr val="000000"/>
                        </a:solidFill>
                        <a:effectLst/>
                        <a:latin typeface="Arial"/>
                        <a:ea typeface="Times New Roman" charset="0"/>
                        <a:cs typeface="Arial"/>
                      </a:endParaRPr>
                    </a:p>
                  </a:txBody>
                  <a:tcPr marL="54610" marR="54610" marT="0" marB="91440" horzOverflow="overflow"/>
                </a:tc>
              </a:tr>
            </a:tbl>
          </a:graphicData>
        </a:graphic>
      </p:graphicFrame>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9</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25569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133888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819</TotalTime>
  <Words>2381</Words>
  <Application>Microsoft Office PowerPoint</Application>
  <PresentationFormat>On-screen Show (4:3)</PresentationFormat>
  <Paragraphs>393</Paragraphs>
  <Slides>27</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SWE316 2011-09-26 (with Tabs)</vt:lpstr>
      <vt:lpstr>Document</vt:lpstr>
      <vt:lpstr>Lecture – 11 Software Requirements Engineering</vt:lpstr>
      <vt:lpstr>Goals and requirements </vt:lpstr>
      <vt:lpstr>Examples</vt:lpstr>
      <vt:lpstr>Metrics for specifying nonfunctional requirements</vt:lpstr>
      <vt:lpstr>Software requirements document</vt:lpstr>
      <vt:lpstr>Users of a requirements document </vt:lpstr>
      <vt:lpstr>Requirements document variability</vt:lpstr>
      <vt:lpstr>The structure of a requirements document (1/2) </vt:lpstr>
      <vt:lpstr>The structure of a requirements document (2/2)</vt:lpstr>
      <vt:lpstr>Requirements specification</vt:lpstr>
      <vt:lpstr>Ways of writing a system requirements specification </vt:lpstr>
      <vt:lpstr>Requirements and design</vt:lpstr>
      <vt:lpstr>Natural Language Specification</vt:lpstr>
      <vt:lpstr>Problems with natural language</vt:lpstr>
      <vt:lpstr>Lack of clarity </vt:lpstr>
      <vt:lpstr>Requirements amalgamation</vt:lpstr>
      <vt:lpstr>How to make requirements clear?</vt:lpstr>
      <vt:lpstr>PowerPoint Presentation</vt:lpstr>
      <vt:lpstr>Requirements completeness and consistency</vt:lpstr>
      <vt:lpstr>Requirements interaction</vt:lpstr>
      <vt:lpstr>Structured specifications</vt:lpstr>
      <vt:lpstr>Form-based specifications</vt:lpstr>
      <vt:lpstr>A structured specification of a requirement for an insulin pump </vt:lpstr>
      <vt:lpstr>A structured specification of a requirement for an insulin pump </vt:lpstr>
      <vt:lpstr>Tabular specification</vt:lpstr>
      <vt:lpstr>Tabular specification of computation for an insulin pump </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smahmood</cp:lastModifiedBy>
  <cp:revision>270</cp:revision>
  <cp:lastPrinted>2011-03-30T05:40:39Z</cp:lastPrinted>
  <dcterms:created xsi:type="dcterms:W3CDTF">2008-10-05T15:17:56Z</dcterms:created>
  <dcterms:modified xsi:type="dcterms:W3CDTF">2012-10-07T13:32:20Z</dcterms:modified>
</cp:coreProperties>
</file>